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597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110" y="252806"/>
            <a:ext cx="10161778" cy="101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411" y="1780158"/>
            <a:ext cx="11349177" cy="4584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0"/>
            <a:ext cx="7924800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334750" cy="6858000"/>
            <a:chOff x="0" y="0"/>
            <a:chExt cx="11334750" cy="6858000"/>
          </a:xfrm>
        </p:grpSpPr>
        <p:sp>
          <p:nvSpPr>
            <p:cNvPr id="4" name="object 4"/>
            <p:cNvSpPr/>
            <p:nvPr/>
          </p:nvSpPr>
          <p:spPr>
            <a:xfrm>
              <a:off x="5458285" y="3651456"/>
              <a:ext cx="5876238" cy="27015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243955" cy="6858000"/>
            </a:xfrm>
            <a:custGeom>
              <a:avLst/>
              <a:gdLst/>
              <a:ahLst/>
              <a:cxnLst/>
              <a:rect l="l" t="t" r="r" b="b"/>
              <a:pathLst>
                <a:path w="6243955" h="6858000">
                  <a:moveTo>
                    <a:pt x="5235321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650994" y="6857999"/>
                  </a:lnTo>
                  <a:lnTo>
                    <a:pt x="4695437" y="6830765"/>
                  </a:lnTo>
                  <a:lnTo>
                    <a:pt x="4783664" y="6774963"/>
                  </a:lnTo>
                  <a:lnTo>
                    <a:pt x="4827920" y="6747728"/>
                  </a:lnTo>
                  <a:lnTo>
                    <a:pt x="4872587" y="6721828"/>
                  </a:lnTo>
                  <a:lnTo>
                    <a:pt x="4917902" y="6697928"/>
                  </a:lnTo>
                  <a:lnTo>
                    <a:pt x="4964100" y="6676697"/>
                  </a:lnTo>
                  <a:lnTo>
                    <a:pt x="5048353" y="6645073"/>
                  </a:lnTo>
                  <a:lnTo>
                    <a:pt x="5083250" y="6627363"/>
                  </a:lnTo>
                  <a:lnTo>
                    <a:pt x="5114429" y="6604300"/>
                  </a:lnTo>
                  <a:lnTo>
                    <a:pt x="5140213" y="6574517"/>
                  </a:lnTo>
                  <a:lnTo>
                    <a:pt x="5158921" y="6536644"/>
                  </a:lnTo>
                  <a:lnTo>
                    <a:pt x="5168874" y="6489312"/>
                  </a:lnTo>
                  <a:lnTo>
                    <a:pt x="5168392" y="6431153"/>
                  </a:lnTo>
                  <a:lnTo>
                    <a:pt x="5170898" y="6401640"/>
                  </a:lnTo>
                  <a:lnTo>
                    <a:pt x="5181869" y="6379130"/>
                  </a:lnTo>
                  <a:lnTo>
                    <a:pt x="5199913" y="6366627"/>
                  </a:lnTo>
                  <a:lnTo>
                    <a:pt x="5223637" y="6367132"/>
                  </a:lnTo>
                  <a:lnTo>
                    <a:pt x="5267920" y="6369296"/>
                  </a:lnTo>
                  <a:lnTo>
                    <a:pt x="5302916" y="6349787"/>
                  </a:lnTo>
                  <a:lnTo>
                    <a:pt x="5332436" y="6317604"/>
                  </a:lnTo>
                  <a:lnTo>
                    <a:pt x="5360289" y="6281750"/>
                  </a:lnTo>
                  <a:lnTo>
                    <a:pt x="5393715" y="6240898"/>
                  </a:lnTo>
                  <a:lnTo>
                    <a:pt x="5427932" y="6201526"/>
                  </a:lnTo>
                  <a:lnTo>
                    <a:pt x="5464238" y="6165710"/>
                  </a:lnTo>
                  <a:lnTo>
                    <a:pt x="5503930" y="6135524"/>
                  </a:lnTo>
                  <a:lnTo>
                    <a:pt x="5548307" y="6113043"/>
                  </a:lnTo>
                  <a:lnTo>
                    <a:pt x="5598668" y="6100343"/>
                  </a:lnTo>
                  <a:lnTo>
                    <a:pt x="5580965" y="6064664"/>
                  </a:lnTo>
                  <a:lnTo>
                    <a:pt x="5559440" y="6049659"/>
                  </a:lnTo>
                  <a:lnTo>
                    <a:pt x="5535749" y="6049324"/>
                  </a:lnTo>
                  <a:lnTo>
                    <a:pt x="5511546" y="6057658"/>
                  </a:lnTo>
                  <a:lnTo>
                    <a:pt x="5460949" y="6079372"/>
                  </a:lnTo>
                  <a:lnTo>
                    <a:pt x="5309158" y="6146219"/>
                  </a:lnTo>
                  <a:lnTo>
                    <a:pt x="5258562" y="6167932"/>
                  </a:lnTo>
                  <a:lnTo>
                    <a:pt x="5216856" y="6184881"/>
                  </a:lnTo>
                  <a:lnTo>
                    <a:pt x="5173519" y="6199498"/>
                  </a:lnTo>
                  <a:lnTo>
                    <a:pt x="5126920" y="6205448"/>
                  </a:lnTo>
                  <a:lnTo>
                    <a:pt x="5075428" y="6196393"/>
                  </a:lnTo>
                  <a:lnTo>
                    <a:pt x="5105293" y="6147486"/>
                  </a:lnTo>
                  <a:lnTo>
                    <a:pt x="5139389" y="6109156"/>
                  </a:lnTo>
                  <a:lnTo>
                    <a:pt x="5176595" y="6079350"/>
                  </a:lnTo>
                  <a:lnTo>
                    <a:pt x="5215791" y="6056015"/>
                  </a:lnTo>
                  <a:lnTo>
                    <a:pt x="5255858" y="6037099"/>
                  </a:lnTo>
                  <a:lnTo>
                    <a:pt x="5334127" y="6004306"/>
                  </a:lnTo>
                  <a:lnTo>
                    <a:pt x="5377730" y="5980434"/>
                  </a:lnTo>
                  <a:lnTo>
                    <a:pt x="5417014" y="5951833"/>
                  </a:lnTo>
                  <a:lnTo>
                    <a:pt x="5452995" y="5919000"/>
                  </a:lnTo>
                  <a:lnTo>
                    <a:pt x="5486688" y="5882434"/>
                  </a:lnTo>
                  <a:lnTo>
                    <a:pt x="5519108" y="5842632"/>
                  </a:lnTo>
                  <a:lnTo>
                    <a:pt x="5551270" y="5800091"/>
                  </a:lnTo>
                  <a:lnTo>
                    <a:pt x="5584190" y="5755309"/>
                  </a:lnTo>
                  <a:lnTo>
                    <a:pt x="5540238" y="5749536"/>
                  </a:lnTo>
                  <a:lnTo>
                    <a:pt x="5501170" y="5760321"/>
                  </a:lnTo>
                  <a:lnTo>
                    <a:pt x="5464888" y="5778616"/>
                  </a:lnTo>
                  <a:lnTo>
                    <a:pt x="5429294" y="5795375"/>
                  </a:lnTo>
                  <a:lnTo>
                    <a:pt x="5392293" y="5801550"/>
                  </a:lnTo>
                  <a:lnTo>
                    <a:pt x="5383530" y="5769546"/>
                  </a:lnTo>
                  <a:lnTo>
                    <a:pt x="5424909" y="5742176"/>
                  </a:lnTo>
                  <a:lnTo>
                    <a:pt x="5459687" y="5709145"/>
                  </a:lnTo>
                  <a:lnTo>
                    <a:pt x="5488366" y="5670890"/>
                  </a:lnTo>
                  <a:lnTo>
                    <a:pt x="5511451" y="5627845"/>
                  </a:lnTo>
                  <a:lnTo>
                    <a:pt x="5529446" y="5580448"/>
                  </a:lnTo>
                  <a:lnTo>
                    <a:pt x="5542856" y="5529132"/>
                  </a:lnTo>
                  <a:lnTo>
                    <a:pt x="5552186" y="5474335"/>
                  </a:lnTo>
                  <a:lnTo>
                    <a:pt x="5562048" y="5431438"/>
                  </a:lnTo>
                  <a:lnTo>
                    <a:pt x="5580888" y="5400532"/>
                  </a:lnTo>
                  <a:lnTo>
                    <a:pt x="5605728" y="5376269"/>
                  </a:lnTo>
                  <a:lnTo>
                    <a:pt x="5633593" y="5353304"/>
                  </a:lnTo>
                  <a:lnTo>
                    <a:pt x="5672184" y="5320492"/>
                  </a:lnTo>
                  <a:lnTo>
                    <a:pt x="5750037" y="5255339"/>
                  </a:lnTo>
                  <a:lnTo>
                    <a:pt x="5788843" y="5222272"/>
                  </a:lnTo>
                  <a:lnTo>
                    <a:pt x="5827268" y="5188394"/>
                  </a:lnTo>
                  <a:lnTo>
                    <a:pt x="5865082" y="5153343"/>
                  </a:lnTo>
                  <a:lnTo>
                    <a:pt x="5902060" y="5116755"/>
                  </a:lnTo>
                  <a:lnTo>
                    <a:pt x="5937974" y="5078268"/>
                  </a:lnTo>
                  <a:lnTo>
                    <a:pt x="5972597" y="5037520"/>
                  </a:lnTo>
                  <a:lnTo>
                    <a:pt x="6005703" y="4994148"/>
                  </a:lnTo>
                  <a:lnTo>
                    <a:pt x="5959947" y="5004378"/>
                  </a:lnTo>
                  <a:lnTo>
                    <a:pt x="5915953" y="5020651"/>
                  </a:lnTo>
                  <a:lnTo>
                    <a:pt x="5873043" y="5041341"/>
                  </a:lnTo>
                  <a:lnTo>
                    <a:pt x="5830538" y="5064823"/>
                  </a:lnTo>
                  <a:lnTo>
                    <a:pt x="5787759" y="5089472"/>
                  </a:lnTo>
                  <a:lnTo>
                    <a:pt x="5744027" y="5113662"/>
                  </a:lnTo>
                  <a:lnTo>
                    <a:pt x="5698664" y="5135769"/>
                  </a:lnTo>
                  <a:lnTo>
                    <a:pt x="5650992" y="5154168"/>
                  </a:lnTo>
                  <a:lnTo>
                    <a:pt x="5683302" y="5107346"/>
                  </a:lnTo>
                  <a:lnTo>
                    <a:pt x="5717272" y="5064657"/>
                  </a:lnTo>
                  <a:lnTo>
                    <a:pt x="5752640" y="5025548"/>
                  </a:lnTo>
                  <a:lnTo>
                    <a:pt x="5789143" y="4989466"/>
                  </a:lnTo>
                  <a:lnTo>
                    <a:pt x="5826521" y="4955857"/>
                  </a:lnTo>
                  <a:lnTo>
                    <a:pt x="5864513" y="4924168"/>
                  </a:lnTo>
                  <a:lnTo>
                    <a:pt x="5902857" y="4893847"/>
                  </a:lnTo>
                  <a:lnTo>
                    <a:pt x="5979555" y="4835092"/>
                  </a:lnTo>
                  <a:lnTo>
                    <a:pt x="6017387" y="4805553"/>
                  </a:lnTo>
                  <a:lnTo>
                    <a:pt x="6102794" y="4733544"/>
                  </a:lnTo>
                  <a:lnTo>
                    <a:pt x="6146974" y="4701540"/>
                  </a:lnTo>
                  <a:lnTo>
                    <a:pt x="6194679" y="4677537"/>
                  </a:lnTo>
                  <a:lnTo>
                    <a:pt x="6214165" y="4669869"/>
                  </a:lnTo>
                  <a:lnTo>
                    <a:pt x="6232842" y="4656201"/>
                  </a:lnTo>
                  <a:lnTo>
                    <a:pt x="6243327" y="4634531"/>
                  </a:lnTo>
                  <a:lnTo>
                    <a:pt x="6238240" y="4602861"/>
                  </a:lnTo>
                  <a:lnTo>
                    <a:pt x="6222726" y="4580580"/>
                  </a:lnTo>
                  <a:lnTo>
                    <a:pt x="6203378" y="4573968"/>
                  </a:lnTo>
                  <a:lnTo>
                    <a:pt x="6181840" y="4577357"/>
                  </a:lnTo>
                  <a:lnTo>
                    <a:pt x="6159754" y="4585081"/>
                  </a:lnTo>
                  <a:lnTo>
                    <a:pt x="6117102" y="4598963"/>
                  </a:lnTo>
                  <a:lnTo>
                    <a:pt x="6072347" y="4607384"/>
                  </a:lnTo>
                  <a:lnTo>
                    <a:pt x="6024788" y="4611708"/>
                  </a:lnTo>
                  <a:lnTo>
                    <a:pt x="5973724" y="4613301"/>
                  </a:lnTo>
                  <a:lnTo>
                    <a:pt x="5918454" y="4613529"/>
                  </a:lnTo>
                  <a:lnTo>
                    <a:pt x="5947868" y="4574540"/>
                  </a:lnTo>
                  <a:lnTo>
                    <a:pt x="5981043" y="4545751"/>
                  </a:lnTo>
                  <a:lnTo>
                    <a:pt x="6016780" y="4524172"/>
                  </a:lnTo>
                  <a:lnTo>
                    <a:pt x="6053880" y="4506814"/>
                  </a:lnTo>
                  <a:lnTo>
                    <a:pt x="6091147" y="4490688"/>
                  </a:lnTo>
                  <a:lnTo>
                    <a:pt x="6127383" y="4472803"/>
                  </a:lnTo>
                  <a:lnTo>
                    <a:pt x="6161388" y="4450171"/>
                  </a:lnTo>
                  <a:lnTo>
                    <a:pt x="6191967" y="4419801"/>
                  </a:lnTo>
                  <a:lnTo>
                    <a:pt x="6217920" y="4378706"/>
                  </a:lnTo>
                  <a:lnTo>
                    <a:pt x="6167837" y="4371821"/>
                  </a:lnTo>
                  <a:lnTo>
                    <a:pt x="6121540" y="4377397"/>
                  </a:lnTo>
                  <a:lnTo>
                    <a:pt x="6077907" y="4389971"/>
                  </a:lnTo>
                  <a:lnTo>
                    <a:pt x="6035816" y="4404081"/>
                  </a:lnTo>
                  <a:lnTo>
                    <a:pt x="5994146" y="4414266"/>
                  </a:lnTo>
                  <a:lnTo>
                    <a:pt x="5955105" y="4415321"/>
                  </a:lnTo>
                  <a:lnTo>
                    <a:pt x="5932709" y="4401375"/>
                  </a:lnTo>
                  <a:lnTo>
                    <a:pt x="5925030" y="4370760"/>
                  </a:lnTo>
                  <a:lnTo>
                    <a:pt x="5930138" y="4321810"/>
                  </a:lnTo>
                  <a:lnTo>
                    <a:pt x="5936911" y="4266543"/>
                  </a:lnTo>
                  <a:lnTo>
                    <a:pt x="5933995" y="4222242"/>
                  </a:lnTo>
                  <a:lnTo>
                    <a:pt x="5921390" y="4189793"/>
                  </a:lnTo>
                  <a:lnTo>
                    <a:pt x="5899102" y="4170087"/>
                  </a:lnTo>
                  <a:lnTo>
                    <a:pt x="5867134" y="4164012"/>
                  </a:lnTo>
                  <a:lnTo>
                    <a:pt x="5774045" y="4182681"/>
                  </a:lnTo>
                  <a:lnTo>
                    <a:pt x="5747686" y="4168902"/>
                  </a:lnTo>
                  <a:lnTo>
                    <a:pt x="5742068" y="4136453"/>
                  </a:lnTo>
                  <a:lnTo>
                    <a:pt x="5752846" y="4090670"/>
                  </a:lnTo>
                  <a:lnTo>
                    <a:pt x="5764591" y="4042478"/>
                  </a:lnTo>
                  <a:lnTo>
                    <a:pt x="5766585" y="3997070"/>
                  </a:lnTo>
                  <a:lnTo>
                    <a:pt x="5761164" y="3953652"/>
                  </a:lnTo>
                  <a:lnTo>
                    <a:pt x="5750663" y="3911430"/>
                  </a:lnTo>
                  <a:lnTo>
                    <a:pt x="5737417" y="3869610"/>
                  </a:lnTo>
                  <a:lnTo>
                    <a:pt x="5723763" y="3827399"/>
                  </a:lnTo>
                  <a:lnTo>
                    <a:pt x="5708276" y="3768271"/>
                  </a:lnTo>
                  <a:lnTo>
                    <a:pt x="5702737" y="3717130"/>
                  </a:lnTo>
                  <a:lnTo>
                    <a:pt x="5707380" y="3671316"/>
                  </a:lnTo>
                  <a:lnTo>
                    <a:pt x="5722436" y="3628168"/>
                  </a:lnTo>
                  <a:lnTo>
                    <a:pt x="5748139" y="3585028"/>
                  </a:lnTo>
                  <a:lnTo>
                    <a:pt x="5784723" y="3539236"/>
                  </a:lnTo>
                  <a:lnTo>
                    <a:pt x="5822166" y="3500453"/>
                  </a:lnTo>
                  <a:lnTo>
                    <a:pt x="5861478" y="3463670"/>
                  </a:lnTo>
                  <a:lnTo>
                    <a:pt x="5904577" y="3428222"/>
                  </a:lnTo>
                  <a:lnTo>
                    <a:pt x="5953379" y="3393440"/>
                  </a:lnTo>
                  <a:lnTo>
                    <a:pt x="5907615" y="3381452"/>
                  </a:lnTo>
                  <a:lnTo>
                    <a:pt x="5885973" y="3364880"/>
                  </a:lnTo>
                  <a:lnTo>
                    <a:pt x="5882048" y="3344808"/>
                  </a:lnTo>
                  <a:lnTo>
                    <a:pt x="5889434" y="3322320"/>
                  </a:lnTo>
                  <a:lnTo>
                    <a:pt x="5901725" y="3298497"/>
                  </a:lnTo>
                  <a:lnTo>
                    <a:pt x="5912516" y="3274425"/>
                  </a:lnTo>
                  <a:lnTo>
                    <a:pt x="5915402" y="3251186"/>
                  </a:lnTo>
                  <a:lnTo>
                    <a:pt x="5903976" y="3229864"/>
                  </a:lnTo>
                  <a:lnTo>
                    <a:pt x="5866917" y="3229264"/>
                  </a:lnTo>
                  <a:lnTo>
                    <a:pt x="5830870" y="3239510"/>
                  </a:lnTo>
                  <a:lnTo>
                    <a:pt x="5795113" y="3257201"/>
                  </a:lnTo>
                  <a:lnTo>
                    <a:pt x="5721590" y="3301332"/>
                  </a:lnTo>
                  <a:lnTo>
                    <a:pt x="5682384" y="3320974"/>
                  </a:lnTo>
                  <a:lnTo>
                    <a:pt x="5640588" y="3334470"/>
                  </a:lnTo>
                  <a:lnTo>
                    <a:pt x="5595481" y="3338422"/>
                  </a:lnTo>
                  <a:lnTo>
                    <a:pt x="5546344" y="3329432"/>
                  </a:lnTo>
                  <a:lnTo>
                    <a:pt x="5586535" y="3299597"/>
                  </a:lnTo>
                  <a:lnTo>
                    <a:pt x="5627231" y="3272271"/>
                  </a:lnTo>
                  <a:lnTo>
                    <a:pt x="5668222" y="3246907"/>
                  </a:lnTo>
                  <a:lnTo>
                    <a:pt x="5709297" y="3222961"/>
                  </a:lnTo>
                  <a:lnTo>
                    <a:pt x="5790856" y="3177146"/>
                  </a:lnTo>
                  <a:lnTo>
                    <a:pt x="5830919" y="3154187"/>
                  </a:lnTo>
                  <a:lnTo>
                    <a:pt x="5870224" y="3130469"/>
                  </a:lnTo>
                  <a:lnTo>
                    <a:pt x="5908560" y="3105446"/>
                  </a:lnTo>
                  <a:lnTo>
                    <a:pt x="5945718" y="3078573"/>
                  </a:lnTo>
                  <a:lnTo>
                    <a:pt x="5981486" y="3049307"/>
                  </a:lnTo>
                  <a:lnTo>
                    <a:pt x="6015653" y="3017103"/>
                  </a:lnTo>
                  <a:lnTo>
                    <a:pt x="6048010" y="2981415"/>
                  </a:lnTo>
                  <a:lnTo>
                    <a:pt x="6078347" y="2941701"/>
                  </a:lnTo>
                  <a:lnTo>
                    <a:pt x="6054508" y="2923420"/>
                  </a:lnTo>
                  <a:lnTo>
                    <a:pt x="6031182" y="2923476"/>
                  </a:lnTo>
                  <a:lnTo>
                    <a:pt x="6008927" y="2928199"/>
                  </a:lnTo>
                  <a:lnTo>
                    <a:pt x="5982286" y="2922638"/>
                  </a:lnTo>
                  <a:lnTo>
                    <a:pt x="5940327" y="2923974"/>
                  </a:lnTo>
                  <a:lnTo>
                    <a:pt x="5908505" y="2923652"/>
                  </a:lnTo>
                  <a:lnTo>
                    <a:pt x="5872201" y="2920711"/>
                  </a:lnTo>
                  <a:lnTo>
                    <a:pt x="5833475" y="2913681"/>
                  </a:lnTo>
                  <a:lnTo>
                    <a:pt x="5794386" y="2901092"/>
                  </a:lnTo>
                  <a:lnTo>
                    <a:pt x="5756994" y="2881474"/>
                  </a:lnTo>
                  <a:lnTo>
                    <a:pt x="5723360" y="2853358"/>
                  </a:lnTo>
                  <a:lnTo>
                    <a:pt x="5695542" y="2815274"/>
                  </a:lnTo>
                  <a:lnTo>
                    <a:pt x="5675601" y="2765751"/>
                  </a:lnTo>
                  <a:lnTo>
                    <a:pt x="5665597" y="2703322"/>
                  </a:lnTo>
                  <a:lnTo>
                    <a:pt x="5653913" y="2703322"/>
                  </a:lnTo>
                  <a:lnTo>
                    <a:pt x="5648071" y="2692654"/>
                  </a:lnTo>
                  <a:lnTo>
                    <a:pt x="5633368" y="2655482"/>
                  </a:lnTo>
                  <a:lnTo>
                    <a:pt x="5628179" y="2611310"/>
                  </a:lnTo>
                  <a:lnTo>
                    <a:pt x="5619156" y="2573139"/>
                  </a:lnTo>
                  <a:lnTo>
                    <a:pt x="5592953" y="2553970"/>
                  </a:lnTo>
                  <a:lnTo>
                    <a:pt x="5549739" y="2545135"/>
                  </a:lnTo>
                  <a:lnTo>
                    <a:pt x="5506799" y="2533967"/>
                  </a:lnTo>
                  <a:lnTo>
                    <a:pt x="5463311" y="2527466"/>
                  </a:lnTo>
                  <a:lnTo>
                    <a:pt x="5418455" y="2532634"/>
                  </a:lnTo>
                  <a:lnTo>
                    <a:pt x="5383089" y="2543635"/>
                  </a:lnTo>
                  <a:lnTo>
                    <a:pt x="5346890" y="2553970"/>
                  </a:lnTo>
                  <a:lnTo>
                    <a:pt x="5310120" y="2561637"/>
                  </a:lnTo>
                  <a:lnTo>
                    <a:pt x="5273040" y="2564638"/>
                  </a:lnTo>
                  <a:lnTo>
                    <a:pt x="5249549" y="2570868"/>
                  </a:lnTo>
                  <a:lnTo>
                    <a:pt x="5224636" y="2584875"/>
                  </a:lnTo>
                  <a:lnTo>
                    <a:pt x="5199368" y="2599627"/>
                  </a:lnTo>
                  <a:lnTo>
                    <a:pt x="5174810" y="2608097"/>
                  </a:lnTo>
                  <a:lnTo>
                    <a:pt x="5152030" y="2603256"/>
                  </a:lnTo>
                  <a:lnTo>
                    <a:pt x="5132094" y="2578074"/>
                  </a:lnTo>
                  <a:lnTo>
                    <a:pt x="5116068" y="2525522"/>
                  </a:lnTo>
                  <a:lnTo>
                    <a:pt x="5101224" y="2524299"/>
                  </a:lnTo>
                  <a:lnTo>
                    <a:pt x="5064855" y="2529078"/>
                  </a:lnTo>
                  <a:lnTo>
                    <a:pt x="4976495" y="2543302"/>
                  </a:lnTo>
                  <a:lnTo>
                    <a:pt x="4944826" y="2551414"/>
                  </a:lnTo>
                  <a:lnTo>
                    <a:pt x="4912598" y="2557526"/>
                  </a:lnTo>
                  <a:lnTo>
                    <a:pt x="4882536" y="2550302"/>
                  </a:lnTo>
                  <a:lnTo>
                    <a:pt x="4857369" y="2518410"/>
                  </a:lnTo>
                  <a:lnTo>
                    <a:pt x="4860794" y="2484572"/>
                  </a:lnTo>
                  <a:lnTo>
                    <a:pt x="4887150" y="2447734"/>
                  </a:lnTo>
                  <a:lnTo>
                    <a:pt x="4927699" y="2416897"/>
                  </a:lnTo>
                  <a:lnTo>
                    <a:pt x="4973701" y="2401062"/>
                  </a:lnTo>
                  <a:lnTo>
                    <a:pt x="5015071" y="2396061"/>
                  </a:lnTo>
                  <a:lnTo>
                    <a:pt x="5056155" y="2393061"/>
                  </a:lnTo>
                  <a:lnTo>
                    <a:pt x="5096716" y="2394061"/>
                  </a:lnTo>
                  <a:lnTo>
                    <a:pt x="5136515" y="2401062"/>
                  </a:lnTo>
                  <a:lnTo>
                    <a:pt x="5179175" y="2405893"/>
                  </a:lnTo>
                  <a:lnTo>
                    <a:pt x="5212048" y="2394378"/>
                  </a:lnTo>
                  <a:lnTo>
                    <a:pt x="5236206" y="2367504"/>
                  </a:lnTo>
                  <a:lnTo>
                    <a:pt x="5252720" y="2326259"/>
                  </a:lnTo>
                  <a:lnTo>
                    <a:pt x="5271198" y="2281142"/>
                  </a:lnTo>
                  <a:lnTo>
                    <a:pt x="5295963" y="2245360"/>
                  </a:lnTo>
                  <a:lnTo>
                    <a:pt x="5326729" y="2216245"/>
                  </a:lnTo>
                  <a:lnTo>
                    <a:pt x="5363210" y="2191130"/>
                  </a:lnTo>
                  <a:lnTo>
                    <a:pt x="5405659" y="2164609"/>
                  </a:lnTo>
                  <a:lnTo>
                    <a:pt x="5490050" y="2110396"/>
                  </a:lnTo>
                  <a:lnTo>
                    <a:pt x="5532371" y="2083699"/>
                  </a:lnTo>
                  <a:lnTo>
                    <a:pt x="5575029" y="2057939"/>
                  </a:lnTo>
                  <a:lnTo>
                    <a:pt x="5618216" y="2033613"/>
                  </a:lnTo>
                  <a:lnTo>
                    <a:pt x="5662121" y="2011218"/>
                  </a:lnTo>
                  <a:lnTo>
                    <a:pt x="5706934" y="1991253"/>
                  </a:lnTo>
                  <a:lnTo>
                    <a:pt x="5752846" y="1974214"/>
                  </a:lnTo>
                  <a:lnTo>
                    <a:pt x="5773134" y="1966934"/>
                  </a:lnTo>
                  <a:lnTo>
                    <a:pt x="5793136" y="1953307"/>
                  </a:lnTo>
                  <a:lnTo>
                    <a:pt x="5810424" y="1929655"/>
                  </a:lnTo>
                  <a:lnTo>
                    <a:pt x="5822569" y="1892300"/>
                  </a:lnTo>
                  <a:lnTo>
                    <a:pt x="5775501" y="1904602"/>
                  </a:lnTo>
                  <a:lnTo>
                    <a:pt x="5728761" y="1918250"/>
                  </a:lnTo>
                  <a:lnTo>
                    <a:pt x="5682314" y="1933069"/>
                  </a:lnTo>
                  <a:lnTo>
                    <a:pt x="5636125" y="1948887"/>
                  </a:lnTo>
                  <a:lnTo>
                    <a:pt x="5590159" y="1965531"/>
                  </a:lnTo>
                  <a:lnTo>
                    <a:pt x="5544379" y="1982829"/>
                  </a:lnTo>
                  <a:lnTo>
                    <a:pt x="5498751" y="2000607"/>
                  </a:lnTo>
                  <a:lnTo>
                    <a:pt x="5317044" y="2073069"/>
                  </a:lnTo>
                  <a:lnTo>
                    <a:pt x="5271643" y="2090658"/>
                  </a:lnTo>
                  <a:lnTo>
                    <a:pt x="5226180" y="2107690"/>
                  </a:lnTo>
                  <a:lnTo>
                    <a:pt x="5180621" y="2123994"/>
                  </a:lnTo>
                  <a:lnTo>
                    <a:pt x="5134930" y="2139395"/>
                  </a:lnTo>
                  <a:lnTo>
                    <a:pt x="5089073" y="2153722"/>
                  </a:lnTo>
                  <a:lnTo>
                    <a:pt x="5043013" y="2166801"/>
                  </a:lnTo>
                  <a:lnTo>
                    <a:pt x="4996715" y="2178460"/>
                  </a:lnTo>
                  <a:lnTo>
                    <a:pt x="4950144" y="2188526"/>
                  </a:lnTo>
                  <a:lnTo>
                    <a:pt x="4903265" y="2196826"/>
                  </a:lnTo>
                  <a:lnTo>
                    <a:pt x="4856041" y="2203187"/>
                  </a:lnTo>
                  <a:lnTo>
                    <a:pt x="4808439" y="2207437"/>
                  </a:lnTo>
                  <a:lnTo>
                    <a:pt x="4760421" y="2209402"/>
                  </a:lnTo>
                  <a:lnTo>
                    <a:pt x="4711954" y="2208911"/>
                  </a:lnTo>
                  <a:lnTo>
                    <a:pt x="4757961" y="2180908"/>
                  </a:lnTo>
                  <a:lnTo>
                    <a:pt x="4805910" y="2159500"/>
                  </a:lnTo>
                  <a:lnTo>
                    <a:pt x="4855238" y="2142570"/>
                  </a:lnTo>
                  <a:lnTo>
                    <a:pt x="4905384" y="2128004"/>
                  </a:lnTo>
                  <a:lnTo>
                    <a:pt x="4955786" y="2113686"/>
                  </a:lnTo>
                  <a:lnTo>
                    <a:pt x="5005881" y="2097503"/>
                  </a:lnTo>
                  <a:lnTo>
                    <a:pt x="5055108" y="2077339"/>
                  </a:lnTo>
                  <a:lnTo>
                    <a:pt x="5006904" y="2062858"/>
                  </a:lnTo>
                  <a:lnTo>
                    <a:pt x="4959805" y="2063058"/>
                  </a:lnTo>
                  <a:lnTo>
                    <a:pt x="4913540" y="2072986"/>
                  </a:lnTo>
                  <a:lnTo>
                    <a:pt x="4822444" y="2102230"/>
                  </a:lnTo>
                  <a:lnTo>
                    <a:pt x="4785174" y="2110395"/>
                  </a:lnTo>
                  <a:lnTo>
                    <a:pt x="4751512" y="2110367"/>
                  </a:lnTo>
                  <a:lnTo>
                    <a:pt x="4723697" y="2097366"/>
                  </a:lnTo>
                  <a:lnTo>
                    <a:pt x="4703966" y="2066614"/>
                  </a:lnTo>
                  <a:lnTo>
                    <a:pt x="4694555" y="2013330"/>
                  </a:lnTo>
                  <a:lnTo>
                    <a:pt x="4694555" y="1984883"/>
                  </a:lnTo>
                  <a:lnTo>
                    <a:pt x="4735972" y="1931923"/>
                  </a:lnTo>
                  <a:lnTo>
                    <a:pt x="4790440" y="1902967"/>
                  </a:lnTo>
                  <a:lnTo>
                    <a:pt x="4808930" y="1896133"/>
                  </a:lnTo>
                  <a:lnTo>
                    <a:pt x="4826825" y="1885632"/>
                  </a:lnTo>
                  <a:lnTo>
                    <a:pt x="4840339" y="1870463"/>
                  </a:lnTo>
                  <a:lnTo>
                    <a:pt x="4845685" y="1849627"/>
                  </a:lnTo>
                  <a:lnTo>
                    <a:pt x="4850627" y="1795892"/>
                  </a:lnTo>
                  <a:lnTo>
                    <a:pt x="4866809" y="1754011"/>
                  </a:lnTo>
                  <a:lnTo>
                    <a:pt x="4891881" y="1721612"/>
                  </a:lnTo>
                  <a:lnTo>
                    <a:pt x="4923493" y="1696324"/>
                  </a:lnTo>
                  <a:lnTo>
                    <a:pt x="4959297" y="1675779"/>
                  </a:lnTo>
                  <a:lnTo>
                    <a:pt x="4996942" y="1657603"/>
                  </a:lnTo>
                  <a:lnTo>
                    <a:pt x="4967436" y="1629267"/>
                  </a:lnTo>
                  <a:lnTo>
                    <a:pt x="4939871" y="1625600"/>
                  </a:lnTo>
                  <a:lnTo>
                    <a:pt x="4913949" y="1632600"/>
                  </a:lnTo>
                  <a:lnTo>
                    <a:pt x="4889373" y="1636267"/>
                  </a:lnTo>
                  <a:lnTo>
                    <a:pt x="4874377" y="1633156"/>
                  </a:lnTo>
                  <a:lnTo>
                    <a:pt x="4861321" y="1627377"/>
                  </a:lnTo>
                  <a:lnTo>
                    <a:pt x="4852100" y="1616265"/>
                  </a:lnTo>
                  <a:lnTo>
                    <a:pt x="4848606" y="1597152"/>
                  </a:lnTo>
                  <a:lnTo>
                    <a:pt x="4850292" y="1577760"/>
                  </a:lnTo>
                  <a:lnTo>
                    <a:pt x="4855527" y="1559369"/>
                  </a:lnTo>
                  <a:lnTo>
                    <a:pt x="4864572" y="1545645"/>
                  </a:lnTo>
                  <a:lnTo>
                    <a:pt x="4877689" y="1540255"/>
                  </a:lnTo>
                  <a:lnTo>
                    <a:pt x="4918436" y="1533339"/>
                  </a:lnTo>
                  <a:lnTo>
                    <a:pt x="4956056" y="1516816"/>
                  </a:lnTo>
                  <a:lnTo>
                    <a:pt x="4991504" y="1493468"/>
                  </a:lnTo>
                  <a:lnTo>
                    <a:pt x="5025735" y="1466078"/>
                  </a:lnTo>
                  <a:lnTo>
                    <a:pt x="5059705" y="1437428"/>
                  </a:lnTo>
                  <a:lnTo>
                    <a:pt x="5094369" y="1410302"/>
                  </a:lnTo>
                  <a:lnTo>
                    <a:pt x="5130683" y="1387480"/>
                  </a:lnTo>
                  <a:lnTo>
                    <a:pt x="5169601" y="1371747"/>
                  </a:lnTo>
                  <a:lnTo>
                    <a:pt x="5212080" y="1365885"/>
                  </a:lnTo>
                  <a:lnTo>
                    <a:pt x="5237636" y="1358591"/>
                  </a:lnTo>
                  <a:lnTo>
                    <a:pt x="5240170" y="1339544"/>
                  </a:lnTo>
                  <a:lnTo>
                    <a:pt x="5219803" y="1283175"/>
                  </a:lnTo>
                  <a:lnTo>
                    <a:pt x="5218718" y="1254348"/>
                  </a:lnTo>
                  <a:lnTo>
                    <a:pt x="5238242" y="1230757"/>
                  </a:lnTo>
                  <a:lnTo>
                    <a:pt x="5237616" y="1222422"/>
                  </a:lnTo>
                  <a:lnTo>
                    <a:pt x="5220382" y="1214755"/>
                  </a:lnTo>
                  <a:lnTo>
                    <a:pt x="5196076" y="1209754"/>
                  </a:lnTo>
                  <a:lnTo>
                    <a:pt x="5174234" y="1209421"/>
                  </a:lnTo>
                  <a:lnTo>
                    <a:pt x="5157168" y="1215088"/>
                  </a:lnTo>
                  <a:lnTo>
                    <a:pt x="5140102" y="1222756"/>
                  </a:lnTo>
                  <a:lnTo>
                    <a:pt x="5121941" y="1226423"/>
                  </a:lnTo>
                  <a:lnTo>
                    <a:pt x="5101590" y="1220089"/>
                  </a:lnTo>
                  <a:lnTo>
                    <a:pt x="5099605" y="1178917"/>
                  </a:lnTo>
                  <a:lnTo>
                    <a:pt x="5112099" y="1149413"/>
                  </a:lnTo>
                  <a:lnTo>
                    <a:pt x="5159756" y="1113409"/>
                  </a:lnTo>
                  <a:lnTo>
                    <a:pt x="5205165" y="1087280"/>
                  </a:lnTo>
                  <a:lnTo>
                    <a:pt x="5250994" y="1061475"/>
                  </a:lnTo>
                  <a:lnTo>
                    <a:pt x="5297665" y="1038053"/>
                  </a:lnTo>
                  <a:lnTo>
                    <a:pt x="5345598" y="1019075"/>
                  </a:lnTo>
                  <a:lnTo>
                    <a:pt x="5395214" y="1006601"/>
                  </a:lnTo>
                  <a:lnTo>
                    <a:pt x="5414700" y="1001212"/>
                  </a:lnTo>
                  <a:lnTo>
                    <a:pt x="5428996" y="990155"/>
                  </a:lnTo>
                  <a:lnTo>
                    <a:pt x="5437290" y="973097"/>
                  </a:lnTo>
                  <a:lnTo>
                    <a:pt x="5438775" y="949705"/>
                  </a:lnTo>
                  <a:lnTo>
                    <a:pt x="5430508" y="925258"/>
                  </a:lnTo>
                  <a:lnTo>
                    <a:pt x="5416264" y="916813"/>
                  </a:lnTo>
                  <a:lnTo>
                    <a:pt x="5398734" y="917701"/>
                  </a:lnTo>
                  <a:lnTo>
                    <a:pt x="5380609" y="921258"/>
                  </a:lnTo>
                  <a:lnTo>
                    <a:pt x="5369748" y="924591"/>
                  </a:lnTo>
                  <a:lnTo>
                    <a:pt x="5358876" y="926591"/>
                  </a:lnTo>
                  <a:lnTo>
                    <a:pt x="5347979" y="923258"/>
                  </a:lnTo>
                  <a:lnTo>
                    <a:pt x="5337048" y="910589"/>
                  </a:lnTo>
                  <a:lnTo>
                    <a:pt x="5386910" y="874657"/>
                  </a:lnTo>
                  <a:lnTo>
                    <a:pt x="5434646" y="842360"/>
                  </a:lnTo>
                  <a:lnTo>
                    <a:pt x="5480527" y="813333"/>
                  </a:lnTo>
                  <a:lnTo>
                    <a:pt x="5524821" y="787210"/>
                  </a:lnTo>
                  <a:lnTo>
                    <a:pt x="5567799" y="763625"/>
                  </a:lnTo>
                  <a:lnTo>
                    <a:pt x="5609731" y="742213"/>
                  </a:lnTo>
                  <a:lnTo>
                    <a:pt x="5650887" y="722609"/>
                  </a:lnTo>
                  <a:lnTo>
                    <a:pt x="5691538" y="704447"/>
                  </a:lnTo>
                  <a:lnTo>
                    <a:pt x="5731953" y="687362"/>
                  </a:lnTo>
                  <a:lnTo>
                    <a:pt x="5772404" y="670988"/>
                  </a:lnTo>
                  <a:lnTo>
                    <a:pt x="5896663" y="622479"/>
                  </a:lnTo>
                  <a:lnTo>
                    <a:pt x="5939953" y="605295"/>
                  </a:lnTo>
                  <a:lnTo>
                    <a:pt x="5984628" y="586995"/>
                  </a:lnTo>
                  <a:lnTo>
                    <a:pt x="6030959" y="567214"/>
                  </a:lnTo>
                  <a:lnTo>
                    <a:pt x="6079216" y="545585"/>
                  </a:lnTo>
                  <a:lnTo>
                    <a:pt x="6129668" y="521744"/>
                  </a:lnTo>
                  <a:lnTo>
                    <a:pt x="6182586" y="495325"/>
                  </a:lnTo>
                  <a:lnTo>
                    <a:pt x="6238240" y="465963"/>
                  </a:lnTo>
                  <a:lnTo>
                    <a:pt x="6179107" y="447905"/>
                  </a:lnTo>
                  <a:lnTo>
                    <a:pt x="6126749" y="446849"/>
                  </a:lnTo>
                  <a:lnTo>
                    <a:pt x="6079273" y="454461"/>
                  </a:lnTo>
                  <a:lnTo>
                    <a:pt x="6034786" y="462407"/>
                  </a:lnTo>
                  <a:lnTo>
                    <a:pt x="5990378" y="469692"/>
                  </a:lnTo>
                  <a:lnTo>
                    <a:pt x="5962536" y="478020"/>
                  </a:lnTo>
                  <a:lnTo>
                    <a:pt x="5945741" y="487097"/>
                  </a:lnTo>
                  <a:lnTo>
                    <a:pt x="5923208" y="506336"/>
                  </a:lnTo>
                  <a:lnTo>
                    <a:pt x="5906430" y="515913"/>
                  </a:lnTo>
                  <a:lnTo>
                    <a:pt x="5878618" y="525074"/>
                  </a:lnTo>
                  <a:lnTo>
                    <a:pt x="5834253" y="533526"/>
                  </a:lnTo>
                  <a:lnTo>
                    <a:pt x="5792893" y="541976"/>
                  </a:lnTo>
                  <a:lnTo>
                    <a:pt x="5751973" y="550766"/>
                  </a:lnTo>
                  <a:lnTo>
                    <a:pt x="5710498" y="554265"/>
                  </a:lnTo>
                  <a:lnTo>
                    <a:pt x="5667474" y="546840"/>
                  </a:lnTo>
                  <a:lnTo>
                    <a:pt x="5621909" y="522859"/>
                  </a:lnTo>
                  <a:lnTo>
                    <a:pt x="5587105" y="508464"/>
                  </a:lnTo>
                  <a:lnTo>
                    <a:pt x="5547151" y="509260"/>
                  </a:lnTo>
                  <a:lnTo>
                    <a:pt x="5504545" y="520810"/>
                  </a:lnTo>
                  <a:lnTo>
                    <a:pt x="5461787" y="538676"/>
                  </a:lnTo>
                  <a:lnTo>
                    <a:pt x="5421376" y="558419"/>
                  </a:lnTo>
                  <a:lnTo>
                    <a:pt x="5381859" y="575421"/>
                  </a:lnTo>
                  <a:lnTo>
                    <a:pt x="5340699" y="582422"/>
                  </a:lnTo>
                  <a:lnTo>
                    <a:pt x="5296253" y="577421"/>
                  </a:lnTo>
                  <a:lnTo>
                    <a:pt x="5246878" y="558419"/>
                  </a:lnTo>
                  <a:lnTo>
                    <a:pt x="5333761" y="529081"/>
                  </a:lnTo>
                  <a:lnTo>
                    <a:pt x="5372411" y="516413"/>
                  </a:lnTo>
                  <a:lnTo>
                    <a:pt x="5409692" y="505078"/>
                  </a:lnTo>
                  <a:lnTo>
                    <a:pt x="5436846" y="494188"/>
                  </a:lnTo>
                  <a:lnTo>
                    <a:pt x="5456618" y="476630"/>
                  </a:lnTo>
                  <a:lnTo>
                    <a:pt x="5468199" y="451072"/>
                  </a:lnTo>
                  <a:lnTo>
                    <a:pt x="5470779" y="416178"/>
                  </a:lnTo>
                  <a:lnTo>
                    <a:pt x="5471693" y="393398"/>
                  </a:lnTo>
                  <a:lnTo>
                    <a:pt x="5471525" y="369950"/>
                  </a:lnTo>
                  <a:lnTo>
                    <a:pt x="5465903" y="349170"/>
                  </a:lnTo>
                  <a:lnTo>
                    <a:pt x="5450459" y="334391"/>
                  </a:lnTo>
                  <a:lnTo>
                    <a:pt x="5431839" y="328779"/>
                  </a:lnTo>
                  <a:lnTo>
                    <a:pt x="5412660" y="332168"/>
                  </a:lnTo>
                  <a:lnTo>
                    <a:pt x="5395648" y="342892"/>
                  </a:lnTo>
                  <a:lnTo>
                    <a:pt x="5383530" y="359283"/>
                  </a:lnTo>
                  <a:lnTo>
                    <a:pt x="5372105" y="392731"/>
                  </a:lnTo>
                  <a:lnTo>
                    <a:pt x="5357383" y="421513"/>
                  </a:lnTo>
                  <a:lnTo>
                    <a:pt x="5336113" y="442293"/>
                  </a:lnTo>
                  <a:lnTo>
                    <a:pt x="5305044" y="451738"/>
                  </a:lnTo>
                  <a:lnTo>
                    <a:pt x="5272500" y="450850"/>
                  </a:lnTo>
                  <a:lnTo>
                    <a:pt x="5266912" y="439292"/>
                  </a:lnTo>
                  <a:lnTo>
                    <a:pt x="5287645" y="394842"/>
                  </a:lnTo>
                  <a:lnTo>
                    <a:pt x="5288526" y="370673"/>
                  </a:lnTo>
                  <a:lnTo>
                    <a:pt x="5277453" y="356171"/>
                  </a:lnTo>
                  <a:lnTo>
                    <a:pt x="5259855" y="350337"/>
                  </a:lnTo>
                  <a:lnTo>
                    <a:pt x="5241163" y="352171"/>
                  </a:lnTo>
                  <a:lnTo>
                    <a:pt x="5197309" y="361653"/>
                  </a:lnTo>
                  <a:lnTo>
                    <a:pt x="5153053" y="361653"/>
                  </a:lnTo>
                  <a:lnTo>
                    <a:pt x="5108479" y="357504"/>
                  </a:lnTo>
                  <a:lnTo>
                    <a:pt x="5063673" y="354541"/>
                  </a:lnTo>
                  <a:lnTo>
                    <a:pt x="5018718" y="358097"/>
                  </a:lnTo>
                  <a:lnTo>
                    <a:pt x="4973701" y="373507"/>
                  </a:lnTo>
                  <a:lnTo>
                    <a:pt x="4987636" y="321787"/>
                  </a:lnTo>
                  <a:lnTo>
                    <a:pt x="5006739" y="279832"/>
                  </a:lnTo>
                  <a:lnTo>
                    <a:pt x="5031819" y="246761"/>
                  </a:lnTo>
                  <a:lnTo>
                    <a:pt x="5063682" y="221690"/>
                  </a:lnTo>
                  <a:lnTo>
                    <a:pt x="5103138" y="203738"/>
                  </a:lnTo>
                  <a:lnTo>
                    <a:pt x="5150993" y="192024"/>
                  </a:lnTo>
                  <a:lnTo>
                    <a:pt x="5179768" y="190579"/>
                  </a:lnTo>
                  <a:lnTo>
                    <a:pt x="5208793" y="188468"/>
                  </a:lnTo>
                  <a:lnTo>
                    <a:pt x="5264404" y="163575"/>
                  </a:lnTo>
                  <a:lnTo>
                    <a:pt x="5290534" y="132905"/>
                  </a:lnTo>
                  <a:lnTo>
                    <a:pt x="5295443" y="113069"/>
                  </a:lnTo>
                  <a:lnTo>
                    <a:pt x="5290566" y="88900"/>
                  </a:lnTo>
                  <a:lnTo>
                    <a:pt x="5281550" y="74620"/>
                  </a:lnTo>
                  <a:lnTo>
                    <a:pt x="5268737" y="68008"/>
                  </a:lnTo>
                  <a:lnTo>
                    <a:pt x="5253757" y="67397"/>
                  </a:lnTo>
                  <a:lnTo>
                    <a:pt x="5238242" y="71120"/>
                  </a:lnTo>
                  <a:lnTo>
                    <a:pt x="5187014" y="91431"/>
                  </a:lnTo>
                  <a:lnTo>
                    <a:pt x="5134805" y="106452"/>
                  </a:lnTo>
                  <a:lnTo>
                    <a:pt x="5082035" y="117717"/>
                  </a:lnTo>
                  <a:lnTo>
                    <a:pt x="5029124" y="126764"/>
                  </a:lnTo>
                  <a:lnTo>
                    <a:pt x="4976495" y="135127"/>
                  </a:lnTo>
                  <a:lnTo>
                    <a:pt x="4965634" y="137739"/>
                  </a:lnTo>
                  <a:lnTo>
                    <a:pt x="4954762" y="137350"/>
                  </a:lnTo>
                  <a:lnTo>
                    <a:pt x="4943865" y="129627"/>
                  </a:lnTo>
                  <a:lnTo>
                    <a:pt x="4932934" y="110235"/>
                  </a:lnTo>
                  <a:lnTo>
                    <a:pt x="4983590" y="93427"/>
                  </a:lnTo>
                  <a:lnTo>
                    <a:pt x="5033936" y="75334"/>
                  </a:lnTo>
                  <a:lnTo>
                    <a:pt x="5184664" y="18290"/>
                  </a:lnTo>
                  <a:lnTo>
                    <a:pt x="5235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2172" y="1911223"/>
            <a:ext cx="3828415" cy="2507615"/>
          </a:xfrm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0"/>
              </a:spcBef>
            </a:pPr>
            <a:r>
              <a:rPr dirty="0" sz="4400" spc="-215" b="0">
                <a:solidFill>
                  <a:srgbClr val="000000"/>
                </a:solidFill>
                <a:latin typeface="Trebuchet MS"/>
                <a:cs typeface="Trebuchet MS"/>
              </a:rPr>
              <a:t>Implementación  </a:t>
            </a:r>
            <a:r>
              <a:rPr dirty="0" sz="4400" spc="-195" b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4400" spc="-40" b="0">
                <a:solidFill>
                  <a:srgbClr val="000000"/>
                </a:solidFill>
                <a:latin typeface="Trebuchet MS"/>
                <a:cs typeface="Trebuchet MS"/>
              </a:rPr>
              <a:t>Modelo </a:t>
            </a:r>
            <a:r>
              <a:rPr dirty="0" sz="4400" spc="-100" b="0">
                <a:solidFill>
                  <a:srgbClr val="000000"/>
                </a:solidFill>
                <a:latin typeface="Trebuchet MS"/>
                <a:cs typeface="Trebuchet MS"/>
              </a:rPr>
              <a:t>5S</a:t>
            </a:r>
            <a:r>
              <a:rPr dirty="0" sz="4400" spc="-82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175" b="0">
                <a:solidFill>
                  <a:srgbClr val="000000"/>
                </a:solidFill>
                <a:latin typeface="Trebuchet MS"/>
                <a:cs typeface="Trebuchet MS"/>
              </a:rPr>
              <a:t>en  </a:t>
            </a:r>
            <a:r>
              <a:rPr dirty="0" sz="4400" spc="-285" b="0">
                <a:solidFill>
                  <a:srgbClr val="000000"/>
                </a:solidFill>
                <a:latin typeface="Trebuchet MS"/>
                <a:cs typeface="Trebuchet MS"/>
              </a:rPr>
              <a:t>la </a:t>
            </a:r>
            <a:r>
              <a:rPr dirty="0" sz="4400" spc="-190" b="0">
                <a:solidFill>
                  <a:srgbClr val="000000"/>
                </a:solidFill>
                <a:latin typeface="Trebuchet MS"/>
                <a:cs typeface="Trebuchet MS"/>
              </a:rPr>
              <a:t>Empresa  </a:t>
            </a:r>
            <a:r>
              <a:rPr dirty="0" sz="4400" spc="-180" b="0">
                <a:solidFill>
                  <a:srgbClr val="000000"/>
                </a:solidFill>
                <a:latin typeface="Trebuchet MS"/>
                <a:cs typeface="Trebuchet MS"/>
              </a:rPr>
              <a:t>Vidrios</a:t>
            </a:r>
            <a:r>
              <a:rPr dirty="0" sz="4400" spc="-34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290" b="0">
                <a:solidFill>
                  <a:srgbClr val="000000"/>
                </a:solidFill>
                <a:latin typeface="Trebuchet MS"/>
                <a:cs typeface="Trebuchet MS"/>
              </a:rPr>
              <a:t>Tempse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72" y="4528591"/>
            <a:ext cx="4118610" cy="131127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200" spc="-10">
                <a:latin typeface="Carlito"/>
                <a:cs typeface="Carlito"/>
              </a:rPr>
              <a:t>Elaborado</a:t>
            </a:r>
            <a:r>
              <a:rPr dirty="0" sz="2200" spc="-20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por: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40">
                <a:latin typeface="Carlito"/>
                <a:cs typeface="Carlito"/>
              </a:rPr>
              <a:t>Yohan </a:t>
            </a:r>
            <a:r>
              <a:rPr dirty="0" sz="2200" spc="-10">
                <a:latin typeface="Carlito"/>
                <a:cs typeface="Carlito"/>
              </a:rPr>
              <a:t>Sebastián </a:t>
            </a:r>
            <a:r>
              <a:rPr dirty="0" sz="2200" spc="-15">
                <a:latin typeface="Carlito"/>
                <a:cs typeface="Carlito"/>
              </a:rPr>
              <a:t>Barrantes</a:t>
            </a:r>
            <a:r>
              <a:rPr dirty="0" sz="2200" spc="30">
                <a:latin typeface="Carlito"/>
                <a:cs typeface="Carlito"/>
              </a:rPr>
              <a:t> </a:t>
            </a:r>
            <a:r>
              <a:rPr dirty="0" sz="2200" spc="-15">
                <a:latin typeface="Carlito"/>
                <a:cs typeface="Carlito"/>
              </a:rPr>
              <a:t>Rocha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rlito"/>
                <a:cs typeface="Carlito"/>
              </a:rPr>
              <a:t>Miguel </a:t>
            </a:r>
            <a:r>
              <a:rPr dirty="0" sz="2200" spc="-10">
                <a:latin typeface="Carlito"/>
                <a:cs typeface="Carlito"/>
              </a:rPr>
              <a:t>Angel </a:t>
            </a:r>
            <a:r>
              <a:rPr dirty="0" sz="2200" spc="-5">
                <a:latin typeface="Carlito"/>
                <a:cs typeface="Carlito"/>
              </a:rPr>
              <a:t>Arias</a:t>
            </a:r>
            <a:r>
              <a:rPr dirty="0" sz="2200" spc="25">
                <a:latin typeface="Carlito"/>
                <a:cs typeface="Carlito"/>
              </a:rPr>
              <a:t> </a:t>
            </a:r>
            <a:r>
              <a:rPr dirty="0" sz="2200" spc="-15">
                <a:latin typeface="Carlito"/>
                <a:cs typeface="Carlito"/>
              </a:rPr>
              <a:t>Cifuentes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4496435" marR="5080" indent="-3877945">
              <a:lnSpc>
                <a:spcPts val="3670"/>
              </a:lnSpc>
              <a:spcBef>
                <a:spcPts val="560"/>
              </a:spcBef>
            </a:pPr>
            <a:r>
              <a:rPr dirty="0" spc="-5"/>
              <a:t>6. </a:t>
            </a:r>
            <a:r>
              <a:rPr dirty="0" spc="-10"/>
              <a:t>Acciones </a:t>
            </a:r>
            <a:r>
              <a:rPr dirty="0" spc="-20"/>
              <a:t>para </a:t>
            </a:r>
            <a:r>
              <a:rPr dirty="0" spc="-5"/>
              <a:t>Eliminar o </a:t>
            </a:r>
            <a:r>
              <a:rPr dirty="0" spc="-10"/>
              <a:t>Minimizar </a:t>
            </a:r>
            <a:r>
              <a:rPr dirty="0" spc="-5"/>
              <a:t>las </a:t>
            </a:r>
            <a:r>
              <a:rPr dirty="0" spc="-15"/>
              <a:t>Fuentes </a:t>
            </a:r>
            <a:r>
              <a:rPr dirty="0" spc="-5"/>
              <a:t>de  Suciedad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73" y="1838141"/>
            <a:ext cx="10982325" cy="447738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Moldes en Estado de</a:t>
            </a:r>
            <a:r>
              <a:rPr dirty="0" sz="1500" spc="-30" b="1">
                <a:latin typeface="Carlito"/>
                <a:cs typeface="Carlito"/>
              </a:rPr>
              <a:t> </a:t>
            </a:r>
            <a:r>
              <a:rPr dirty="0" sz="1500" spc="-10" b="1">
                <a:latin typeface="Carlito"/>
                <a:cs typeface="Carlito"/>
              </a:rPr>
              <a:t>Deterioro:</a:t>
            </a:r>
            <a:endParaRPr sz="1500">
              <a:latin typeface="Carlito"/>
              <a:cs typeface="Carlito"/>
            </a:endParaRPr>
          </a:p>
          <a:p>
            <a:pPr lvl="1" marL="756285" marR="226060" indent="-287020">
              <a:lnSpc>
                <a:spcPts val="1620"/>
              </a:lnSpc>
              <a:spcBef>
                <a:spcPts val="53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 sz="1500" spc="-5">
                <a:latin typeface="Carlito"/>
                <a:cs typeface="Carlito"/>
              </a:rPr>
              <a:t>Estableceremos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"Zona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10">
                <a:latin typeface="Carlito"/>
                <a:cs typeface="Carlito"/>
              </a:rPr>
              <a:t>Espera" para evaluar </a:t>
            </a:r>
            <a:r>
              <a:rPr dirty="0" sz="1500">
                <a:latin typeface="Carlito"/>
                <a:cs typeface="Carlito"/>
              </a:rPr>
              <a:t>y decidir </a:t>
            </a:r>
            <a:r>
              <a:rPr dirty="0" sz="1500" spc="-10">
                <a:latin typeface="Carlito"/>
                <a:cs typeface="Carlito"/>
              </a:rPr>
              <a:t>sobre </a:t>
            </a:r>
            <a:r>
              <a:rPr dirty="0" sz="1500">
                <a:latin typeface="Carlito"/>
                <a:cs typeface="Carlito"/>
              </a:rPr>
              <a:t>la viabilidad de los moldes en duda o </a:t>
            </a:r>
            <a:r>
              <a:rPr dirty="0" sz="1500" spc="-5">
                <a:latin typeface="Carlito"/>
                <a:cs typeface="Carlito"/>
              </a:rPr>
              <a:t>en </a:t>
            </a:r>
            <a:r>
              <a:rPr dirty="0" sz="1500" spc="-10">
                <a:latin typeface="Carlito"/>
                <a:cs typeface="Carlito"/>
              </a:rPr>
              <a:t>estado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deterioro. </a:t>
            </a:r>
            <a:r>
              <a:rPr dirty="0" sz="1500">
                <a:latin typeface="Carlito"/>
                <a:cs typeface="Carlito"/>
              </a:rPr>
              <a:t>Los  moldes no </a:t>
            </a:r>
            <a:r>
              <a:rPr dirty="0" sz="1500" spc="-5">
                <a:latin typeface="Carlito"/>
                <a:cs typeface="Carlito"/>
              </a:rPr>
              <a:t>funcionales </a:t>
            </a:r>
            <a:r>
              <a:rPr dirty="0" sz="1500" spc="-10">
                <a:latin typeface="Carlito"/>
                <a:cs typeface="Carlito"/>
              </a:rPr>
              <a:t>serán retirados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destinados </a:t>
            </a:r>
            <a:r>
              <a:rPr dirty="0" sz="1500">
                <a:latin typeface="Carlito"/>
                <a:cs typeface="Carlito"/>
              </a:rPr>
              <a:t>al </a:t>
            </a:r>
            <a:r>
              <a:rPr dirty="0" sz="1500" spc="-10">
                <a:latin typeface="Carlito"/>
                <a:cs typeface="Carlito"/>
              </a:rPr>
              <a:t>proceso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reciclaje </a:t>
            </a:r>
            <a:r>
              <a:rPr dirty="0" sz="1500">
                <a:latin typeface="Carlito"/>
                <a:cs typeface="Carlito"/>
              </a:rPr>
              <a:t>o </a:t>
            </a:r>
            <a:r>
              <a:rPr dirty="0" sz="1500" spc="-5">
                <a:latin typeface="Carlito"/>
                <a:cs typeface="Carlito"/>
              </a:rPr>
              <a:t>eliminación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adecuada.</a:t>
            </a:r>
            <a:endParaRPr sz="1500">
              <a:latin typeface="Carlito"/>
              <a:cs typeface="Carlito"/>
            </a:endParaRPr>
          </a:p>
          <a:p>
            <a:pPr lvl="1" marL="756285" marR="245745" indent="-287020">
              <a:lnSpc>
                <a:spcPts val="1620"/>
              </a:lnSpc>
              <a:spcBef>
                <a:spcPts val="49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 sz="1500" spc="-10">
                <a:latin typeface="Carlito"/>
                <a:cs typeface="Carlito"/>
              </a:rPr>
              <a:t>Reemplazaremos progresivamente </a:t>
            </a:r>
            <a:r>
              <a:rPr dirty="0" sz="1500">
                <a:latin typeface="Carlito"/>
                <a:cs typeface="Carlito"/>
              </a:rPr>
              <a:t>los moldes de </a:t>
            </a:r>
            <a:r>
              <a:rPr dirty="0" sz="1500" spc="-5">
                <a:latin typeface="Carlito"/>
                <a:cs typeface="Carlito"/>
              </a:rPr>
              <a:t>madera por materiales </a:t>
            </a:r>
            <a:r>
              <a:rPr dirty="0" sz="1500">
                <a:latin typeface="Carlito"/>
                <a:cs typeface="Carlito"/>
              </a:rPr>
              <a:t>más </a:t>
            </a:r>
            <a:r>
              <a:rPr dirty="0" sz="1500" spc="-10">
                <a:latin typeface="Carlito"/>
                <a:cs typeface="Carlito"/>
              </a:rPr>
              <a:t>resistentes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10">
                <a:latin typeface="Carlito"/>
                <a:cs typeface="Carlito"/>
              </a:rPr>
              <a:t>duraderos para evitar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10">
                <a:latin typeface="Carlito"/>
                <a:cs typeface="Carlito"/>
              </a:rPr>
              <a:t>generación </a:t>
            </a:r>
            <a:r>
              <a:rPr dirty="0" sz="1500">
                <a:latin typeface="Carlito"/>
                <a:cs typeface="Carlito"/>
              </a:rPr>
              <a:t>de  partículas que puedan </a:t>
            </a:r>
            <a:r>
              <a:rPr dirty="0" sz="1500" spc="-15">
                <a:latin typeface="Carlito"/>
                <a:cs typeface="Carlito"/>
              </a:rPr>
              <a:t>afectar </a:t>
            </a:r>
            <a:r>
              <a:rPr dirty="0" sz="1500" spc="-10">
                <a:latin typeface="Carlito"/>
                <a:cs typeface="Carlito"/>
              </a:rPr>
              <a:t>otros</a:t>
            </a:r>
            <a:r>
              <a:rPr dirty="0" sz="1500" spc="-6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moldes.</a:t>
            </a:r>
            <a:endParaRPr sz="15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Materiales </a:t>
            </a:r>
            <a:r>
              <a:rPr dirty="0" sz="1500" spc="-15" b="1">
                <a:latin typeface="Carlito"/>
                <a:cs typeface="Carlito"/>
              </a:rPr>
              <a:t>Sobrantes </a:t>
            </a:r>
            <a:r>
              <a:rPr dirty="0" sz="1500" b="1">
                <a:latin typeface="Carlito"/>
                <a:cs typeface="Carlito"/>
              </a:rPr>
              <a:t>del </a:t>
            </a:r>
            <a:r>
              <a:rPr dirty="0" sz="1500" spc="-10" b="1">
                <a:latin typeface="Carlito"/>
                <a:cs typeface="Carlito"/>
              </a:rPr>
              <a:t>Proceso </a:t>
            </a:r>
            <a:r>
              <a:rPr dirty="0" sz="1500" b="1">
                <a:latin typeface="Carlito"/>
                <a:cs typeface="Carlito"/>
              </a:rPr>
              <a:t>de</a:t>
            </a:r>
            <a:r>
              <a:rPr dirty="0" sz="1500" spc="5" b="1">
                <a:latin typeface="Carlito"/>
                <a:cs typeface="Carlito"/>
              </a:rPr>
              <a:t> </a:t>
            </a:r>
            <a:r>
              <a:rPr dirty="0" sz="1500" spc="-5" b="1">
                <a:latin typeface="Carlito"/>
                <a:cs typeface="Carlito"/>
              </a:rPr>
              <a:t>Fabricación:</a:t>
            </a:r>
            <a:endParaRPr sz="1500">
              <a:latin typeface="Carlito"/>
              <a:cs typeface="Carlito"/>
            </a:endParaRPr>
          </a:p>
          <a:p>
            <a:pPr lvl="1" marL="756285" indent="-28702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 sz="1500" spc="-5">
                <a:latin typeface="Carlito"/>
                <a:cs typeface="Carlito"/>
              </a:rPr>
              <a:t>Implementaremos </a:t>
            </a:r>
            <a:r>
              <a:rPr dirty="0" sz="1500">
                <a:latin typeface="Carlito"/>
                <a:cs typeface="Carlito"/>
              </a:rPr>
              <a:t>rutinas </a:t>
            </a:r>
            <a:r>
              <a:rPr dirty="0" sz="1500" spc="-5">
                <a:latin typeface="Carlito"/>
                <a:cs typeface="Carlito"/>
              </a:rPr>
              <a:t>de </a:t>
            </a:r>
            <a:r>
              <a:rPr dirty="0" sz="1500" spc="-10">
                <a:latin typeface="Carlito"/>
                <a:cs typeface="Carlito"/>
              </a:rPr>
              <a:t>limpieza </a:t>
            </a:r>
            <a:r>
              <a:rPr dirty="0" sz="1500" spc="-5">
                <a:latin typeface="Carlito"/>
                <a:cs typeface="Carlito"/>
              </a:rPr>
              <a:t>periódica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el área de almacenamiento </a:t>
            </a:r>
            <a:r>
              <a:rPr dirty="0" sz="1500" spc="-10">
                <a:latin typeface="Carlito"/>
                <a:cs typeface="Carlito"/>
              </a:rPr>
              <a:t>para </a:t>
            </a:r>
            <a:r>
              <a:rPr dirty="0" sz="1500">
                <a:latin typeface="Carlito"/>
                <a:cs typeface="Carlito"/>
              </a:rPr>
              <a:t>eliminar y </a:t>
            </a:r>
            <a:r>
              <a:rPr dirty="0" sz="1500" spc="-10">
                <a:latin typeface="Carlito"/>
                <a:cs typeface="Carlito"/>
              </a:rPr>
              <a:t>recolectar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materiales</a:t>
            </a:r>
            <a:r>
              <a:rPr dirty="0" sz="1500" spc="25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sobrantes.</a:t>
            </a:r>
            <a:endParaRPr sz="1500">
              <a:latin typeface="Carlito"/>
              <a:cs typeface="Carlito"/>
            </a:endParaRPr>
          </a:p>
          <a:p>
            <a:pPr lvl="1" marL="756285" marR="5080" indent="-287020">
              <a:lnSpc>
                <a:spcPts val="1620"/>
              </a:lnSpc>
              <a:spcBef>
                <a:spcPts val="53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 sz="1500" spc="-5">
                <a:latin typeface="Carlito"/>
                <a:cs typeface="Carlito"/>
              </a:rPr>
              <a:t>Utilizaremos contenedores adecuados </a:t>
            </a:r>
            <a:r>
              <a:rPr dirty="0" sz="1500" spc="-10">
                <a:latin typeface="Carlito"/>
                <a:cs typeface="Carlito"/>
              </a:rPr>
              <a:t>para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disposición </a:t>
            </a:r>
            <a:r>
              <a:rPr dirty="0" sz="1500">
                <a:latin typeface="Carlito"/>
                <a:cs typeface="Carlito"/>
              </a:rPr>
              <a:t>de los </a:t>
            </a:r>
            <a:r>
              <a:rPr dirty="0" sz="1500" spc="-5">
                <a:latin typeface="Carlito"/>
                <a:cs typeface="Carlito"/>
              </a:rPr>
              <a:t>residuos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estableceremos </a:t>
            </a:r>
            <a:r>
              <a:rPr dirty="0" sz="1500">
                <a:latin typeface="Carlito"/>
                <a:cs typeface="Carlito"/>
              </a:rPr>
              <a:t>una </a:t>
            </a:r>
            <a:r>
              <a:rPr dirty="0" sz="1500" spc="-10">
                <a:latin typeface="Carlito"/>
                <a:cs typeface="Carlito"/>
              </a:rPr>
              <a:t>correcta separación </a:t>
            </a:r>
            <a:r>
              <a:rPr dirty="0" sz="1500">
                <a:latin typeface="Carlito"/>
                <a:cs typeface="Carlito"/>
              </a:rPr>
              <a:t>y eliminación de  los </a:t>
            </a:r>
            <a:r>
              <a:rPr dirty="0" sz="1500" spc="-5">
                <a:latin typeface="Carlito"/>
                <a:cs typeface="Carlito"/>
              </a:rPr>
              <a:t>mismos.</a:t>
            </a:r>
            <a:endParaRPr sz="15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Posibles </a:t>
            </a:r>
            <a:r>
              <a:rPr dirty="0" sz="1500" spc="-10" b="1">
                <a:latin typeface="Carlito"/>
                <a:cs typeface="Carlito"/>
              </a:rPr>
              <a:t>Fuentes </a:t>
            </a:r>
            <a:r>
              <a:rPr dirty="0" sz="1500" spc="-5" b="1">
                <a:latin typeface="Carlito"/>
                <a:cs typeface="Carlito"/>
              </a:rPr>
              <a:t>Adicionales </a:t>
            </a:r>
            <a:r>
              <a:rPr dirty="0" sz="1500" b="1">
                <a:latin typeface="Carlito"/>
                <a:cs typeface="Carlito"/>
              </a:rPr>
              <a:t>de</a:t>
            </a:r>
            <a:r>
              <a:rPr dirty="0" sz="1500" spc="-75" b="1">
                <a:latin typeface="Carlito"/>
                <a:cs typeface="Carlito"/>
              </a:rPr>
              <a:t> </a:t>
            </a:r>
            <a:r>
              <a:rPr dirty="0" sz="1500" spc="-5" b="1">
                <a:latin typeface="Carlito"/>
                <a:cs typeface="Carlito"/>
              </a:rPr>
              <a:t>Desechos:</a:t>
            </a:r>
            <a:endParaRPr sz="15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AutoNum type="arabicPeriod" startAt="3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Residuos </a:t>
            </a:r>
            <a:r>
              <a:rPr dirty="0" sz="1500" b="1">
                <a:latin typeface="Carlito"/>
                <a:cs typeface="Carlito"/>
              </a:rPr>
              <a:t>de Embalaje y</a:t>
            </a:r>
            <a:r>
              <a:rPr dirty="0" sz="1500" spc="-40" b="1">
                <a:latin typeface="Carlito"/>
                <a:cs typeface="Carlito"/>
              </a:rPr>
              <a:t> </a:t>
            </a:r>
            <a:r>
              <a:rPr dirty="0" sz="1500" b="1">
                <a:latin typeface="Carlito"/>
                <a:cs typeface="Carlito"/>
              </a:rPr>
              <a:t>Empaque:</a:t>
            </a:r>
            <a:endParaRPr sz="1500">
              <a:latin typeface="Carlito"/>
              <a:cs typeface="Carlito"/>
            </a:endParaRPr>
          </a:p>
          <a:p>
            <a:pPr lvl="1" marL="469900" marR="548005">
              <a:lnSpc>
                <a:spcPct val="90100"/>
              </a:lnSpc>
              <a:spcBef>
                <a:spcPts val="490"/>
              </a:spcBef>
              <a:buAutoNum type="arabicPeriod"/>
              <a:tabLst>
                <a:tab pos="657860" algn="l"/>
              </a:tabLst>
            </a:pPr>
            <a:r>
              <a:rPr dirty="0" sz="1500" spc="-5">
                <a:latin typeface="Carlito"/>
                <a:cs typeface="Carlito"/>
              </a:rPr>
              <a:t>Los materiales </a:t>
            </a:r>
            <a:r>
              <a:rPr dirty="0" sz="1500">
                <a:latin typeface="Carlito"/>
                <a:cs typeface="Carlito"/>
              </a:rPr>
              <a:t>de embalaje, </a:t>
            </a:r>
            <a:r>
              <a:rPr dirty="0" sz="1500" spc="-10">
                <a:latin typeface="Carlito"/>
                <a:cs typeface="Carlito"/>
              </a:rPr>
              <a:t>como </a:t>
            </a:r>
            <a:r>
              <a:rPr dirty="0" sz="1500" spc="-5">
                <a:latin typeface="Carlito"/>
                <a:cs typeface="Carlito"/>
              </a:rPr>
              <a:t>cajas, plásticos, </a:t>
            </a:r>
            <a:r>
              <a:rPr dirty="0" sz="1500">
                <a:latin typeface="Carlito"/>
                <a:cs typeface="Carlito"/>
              </a:rPr>
              <a:t>espumas y </a:t>
            </a:r>
            <a:r>
              <a:rPr dirty="0" sz="1500" spc="-5">
                <a:latin typeface="Carlito"/>
                <a:cs typeface="Carlito"/>
              </a:rPr>
              <a:t>paletas, pueden acumularse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10">
                <a:latin typeface="Carlito"/>
                <a:cs typeface="Carlito"/>
              </a:rPr>
              <a:t>generar </a:t>
            </a:r>
            <a:r>
              <a:rPr dirty="0" sz="1500" spc="-5">
                <a:latin typeface="Carlito"/>
                <a:cs typeface="Carlito"/>
              </a:rPr>
              <a:t>desorden </a:t>
            </a:r>
            <a:r>
              <a:rPr dirty="0" sz="1500">
                <a:latin typeface="Carlito"/>
                <a:cs typeface="Carlito"/>
              </a:rPr>
              <a:t>en el </a:t>
            </a:r>
            <a:r>
              <a:rPr dirty="0" sz="1500" spc="-10">
                <a:latin typeface="Carlito"/>
                <a:cs typeface="Carlito"/>
              </a:rPr>
              <a:t>área </a:t>
            </a:r>
            <a:r>
              <a:rPr dirty="0" sz="1500" spc="-5">
                <a:latin typeface="Carlito"/>
                <a:cs typeface="Carlito"/>
              </a:rPr>
              <a:t>de  almacenamiento. Implementaremos prácticas de reciclaje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reutilización </a:t>
            </a:r>
            <a:r>
              <a:rPr dirty="0" sz="1500" spc="-10">
                <a:latin typeface="Carlito"/>
                <a:cs typeface="Carlito"/>
              </a:rPr>
              <a:t>para estos </a:t>
            </a:r>
            <a:r>
              <a:rPr dirty="0" sz="1500" spc="-5">
                <a:latin typeface="Carlito"/>
                <a:cs typeface="Carlito"/>
              </a:rPr>
              <a:t>materiales, </a:t>
            </a:r>
            <a:r>
              <a:rPr dirty="0" sz="1500">
                <a:latin typeface="Carlito"/>
                <a:cs typeface="Carlito"/>
              </a:rPr>
              <a:t>así </a:t>
            </a:r>
            <a:r>
              <a:rPr dirty="0" sz="1500" spc="-5">
                <a:latin typeface="Carlito"/>
                <a:cs typeface="Carlito"/>
              </a:rPr>
              <a:t>como un </a:t>
            </a:r>
            <a:r>
              <a:rPr dirty="0" sz="1500">
                <a:latin typeface="Carlito"/>
                <a:cs typeface="Carlito"/>
              </a:rPr>
              <a:t>adecuado </a:t>
            </a:r>
            <a:r>
              <a:rPr dirty="0" sz="1500" spc="-5">
                <a:latin typeface="Carlito"/>
                <a:cs typeface="Carlito"/>
              </a:rPr>
              <a:t>sistema de  disposición.</a:t>
            </a:r>
            <a:endParaRPr sz="15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AutoNum type="arabicPeriod" startAt="3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Desgaste </a:t>
            </a:r>
            <a:r>
              <a:rPr dirty="0" sz="1500" b="1">
                <a:latin typeface="Carlito"/>
                <a:cs typeface="Carlito"/>
              </a:rPr>
              <a:t>y </a:t>
            </a:r>
            <a:r>
              <a:rPr dirty="0" sz="1500" spc="-5" b="1">
                <a:latin typeface="Carlito"/>
                <a:cs typeface="Carlito"/>
              </a:rPr>
              <a:t>Partículas </a:t>
            </a:r>
            <a:r>
              <a:rPr dirty="0" sz="1500" b="1">
                <a:latin typeface="Carlito"/>
                <a:cs typeface="Carlito"/>
              </a:rPr>
              <a:t>de </a:t>
            </a:r>
            <a:r>
              <a:rPr dirty="0" sz="1500" spc="-5" b="1">
                <a:latin typeface="Carlito"/>
                <a:cs typeface="Carlito"/>
              </a:rPr>
              <a:t>Moldes</a:t>
            </a:r>
            <a:r>
              <a:rPr dirty="0" sz="1500" spc="-45" b="1">
                <a:latin typeface="Carlito"/>
                <a:cs typeface="Carlito"/>
              </a:rPr>
              <a:t> </a:t>
            </a:r>
            <a:r>
              <a:rPr dirty="0" sz="1500" spc="-5" b="1">
                <a:latin typeface="Carlito"/>
                <a:cs typeface="Carlito"/>
              </a:rPr>
              <a:t>Metálicos:</a:t>
            </a:r>
            <a:endParaRPr sz="1500">
              <a:latin typeface="Carlito"/>
              <a:cs typeface="Carlito"/>
            </a:endParaRPr>
          </a:p>
          <a:p>
            <a:pPr lvl="1" marL="469900" marR="472440">
              <a:lnSpc>
                <a:spcPts val="1620"/>
              </a:lnSpc>
              <a:spcBef>
                <a:spcPts val="515"/>
              </a:spcBef>
              <a:buAutoNum type="arabicPeriod"/>
              <a:tabLst>
                <a:tab pos="657860" algn="l"/>
              </a:tabLst>
            </a:pPr>
            <a:r>
              <a:rPr dirty="0" sz="1500" spc="-5">
                <a:latin typeface="Carlito"/>
                <a:cs typeface="Carlito"/>
              </a:rPr>
              <a:t>Los </a:t>
            </a:r>
            <a:r>
              <a:rPr dirty="0" sz="1500">
                <a:latin typeface="Carlito"/>
                <a:cs typeface="Carlito"/>
              </a:rPr>
              <a:t>moldes </a:t>
            </a:r>
            <a:r>
              <a:rPr dirty="0" sz="1500" spc="-10">
                <a:latin typeface="Carlito"/>
                <a:cs typeface="Carlito"/>
              </a:rPr>
              <a:t>metálicos </a:t>
            </a:r>
            <a:r>
              <a:rPr dirty="0" sz="1500">
                <a:latin typeface="Carlito"/>
                <a:cs typeface="Carlito"/>
              </a:rPr>
              <a:t>pueden </a:t>
            </a:r>
            <a:r>
              <a:rPr dirty="0" sz="1500" spc="-10">
                <a:latin typeface="Carlito"/>
                <a:cs typeface="Carlito"/>
              </a:rPr>
              <a:t>generar </a:t>
            </a:r>
            <a:r>
              <a:rPr dirty="0" sz="1500">
                <a:latin typeface="Carlito"/>
                <a:cs typeface="Carlito"/>
              </a:rPr>
              <a:t>partículas de </a:t>
            </a:r>
            <a:r>
              <a:rPr dirty="0" sz="1500" spc="-10">
                <a:latin typeface="Carlito"/>
                <a:cs typeface="Carlito"/>
              </a:rPr>
              <a:t>desgaste durante </a:t>
            </a:r>
            <a:r>
              <a:rPr dirty="0" sz="1500" spc="-5">
                <a:latin typeface="Carlito"/>
                <a:cs typeface="Carlito"/>
              </a:rPr>
              <a:t>su </a:t>
            </a:r>
            <a:r>
              <a:rPr dirty="0" sz="1500" spc="-10">
                <a:latin typeface="Carlito"/>
                <a:cs typeface="Carlito"/>
              </a:rPr>
              <a:t>uso, </a:t>
            </a:r>
            <a:r>
              <a:rPr dirty="0" sz="1500">
                <a:latin typeface="Carlito"/>
                <a:cs typeface="Carlito"/>
              </a:rPr>
              <a:t>lo que puede </a:t>
            </a:r>
            <a:r>
              <a:rPr dirty="0" sz="1500" spc="-15">
                <a:latin typeface="Carlito"/>
                <a:cs typeface="Carlito"/>
              </a:rPr>
              <a:t>afectar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calidad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limpieza del área.  Implementaremos </a:t>
            </a:r>
            <a:r>
              <a:rPr dirty="0" sz="1500">
                <a:latin typeface="Carlito"/>
                <a:cs typeface="Carlito"/>
              </a:rPr>
              <a:t>medidas </a:t>
            </a:r>
            <a:r>
              <a:rPr dirty="0" sz="1500" spc="-10">
                <a:latin typeface="Carlito"/>
                <a:cs typeface="Carlito"/>
              </a:rPr>
              <a:t>para controlar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10">
                <a:latin typeface="Carlito"/>
                <a:cs typeface="Carlito"/>
              </a:rPr>
              <a:t>desgaste, como </a:t>
            </a:r>
            <a:r>
              <a:rPr dirty="0" sz="1500" spc="-5">
                <a:latin typeface="Carlito"/>
                <a:cs typeface="Carlito"/>
              </a:rPr>
              <a:t>lubricación </a:t>
            </a:r>
            <a:r>
              <a:rPr dirty="0" sz="1500">
                <a:latin typeface="Carlito"/>
                <a:cs typeface="Carlito"/>
              </a:rPr>
              <a:t>adecuada y </a:t>
            </a:r>
            <a:r>
              <a:rPr dirty="0" sz="1500" spc="-5">
                <a:latin typeface="Carlito"/>
                <a:cs typeface="Carlito"/>
              </a:rPr>
              <a:t>mantenimiento regular </a:t>
            </a:r>
            <a:r>
              <a:rPr dirty="0" sz="1500">
                <a:latin typeface="Carlito"/>
                <a:cs typeface="Carlito"/>
              </a:rPr>
              <a:t>de los</a:t>
            </a:r>
            <a:r>
              <a:rPr dirty="0" sz="1500" spc="-1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moldes.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4417060" marR="5080" indent="-3282315">
              <a:lnSpc>
                <a:spcPts val="3890"/>
              </a:lnSpc>
              <a:spcBef>
                <a:spcPts val="590"/>
              </a:spcBef>
            </a:pPr>
            <a:r>
              <a:rPr dirty="0" sz="3600" spc="-260" b="0">
                <a:latin typeface="Trebuchet MS"/>
                <a:cs typeface="Trebuchet MS"/>
              </a:rPr>
              <a:t>7.</a:t>
            </a:r>
            <a:r>
              <a:rPr dirty="0" sz="3600" spc="-335" b="0">
                <a:latin typeface="Trebuchet MS"/>
                <a:cs typeface="Trebuchet MS"/>
              </a:rPr>
              <a:t> </a:t>
            </a:r>
            <a:r>
              <a:rPr dirty="0" sz="3600" spc="-210" b="0">
                <a:latin typeface="Trebuchet MS"/>
                <a:cs typeface="Trebuchet MS"/>
              </a:rPr>
              <a:t>Estanterías</a:t>
            </a:r>
            <a:r>
              <a:rPr dirty="0" sz="3600" spc="-345" b="0">
                <a:latin typeface="Trebuchet MS"/>
                <a:cs typeface="Trebuchet MS"/>
              </a:rPr>
              <a:t> </a:t>
            </a:r>
            <a:r>
              <a:rPr dirty="0" sz="3600" spc="-210" b="0">
                <a:latin typeface="Trebuchet MS"/>
                <a:cs typeface="Trebuchet MS"/>
              </a:rPr>
              <a:t>para</a:t>
            </a:r>
            <a:r>
              <a:rPr dirty="0" sz="3600" spc="-340" b="0">
                <a:latin typeface="Trebuchet MS"/>
                <a:cs typeface="Trebuchet MS"/>
              </a:rPr>
              <a:t> </a:t>
            </a:r>
            <a:r>
              <a:rPr dirty="0" sz="3600" spc="-75" b="0">
                <a:latin typeface="Trebuchet MS"/>
                <a:cs typeface="Trebuchet MS"/>
              </a:rPr>
              <a:t>Mayor</a:t>
            </a:r>
            <a:r>
              <a:rPr dirty="0" sz="3600" spc="-350" b="0">
                <a:latin typeface="Trebuchet MS"/>
                <a:cs typeface="Trebuchet MS"/>
              </a:rPr>
              <a:t> </a:t>
            </a:r>
            <a:r>
              <a:rPr dirty="0" sz="3600" spc="-165" b="0">
                <a:latin typeface="Trebuchet MS"/>
                <a:cs typeface="Trebuchet MS"/>
              </a:rPr>
              <a:t>Orden</a:t>
            </a:r>
            <a:r>
              <a:rPr dirty="0" sz="3600" spc="-350" b="0">
                <a:latin typeface="Trebuchet MS"/>
                <a:cs typeface="Trebuchet MS"/>
              </a:rPr>
              <a:t> </a:t>
            </a:r>
            <a:r>
              <a:rPr dirty="0" sz="3600" spc="-190" b="0">
                <a:latin typeface="Trebuchet MS"/>
                <a:cs typeface="Trebuchet MS"/>
              </a:rPr>
              <a:t>y</a:t>
            </a:r>
            <a:r>
              <a:rPr dirty="0" sz="3600" spc="-310" b="0">
                <a:latin typeface="Trebuchet MS"/>
                <a:cs typeface="Trebuchet MS"/>
              </a:rPr>
              <a:t> </a:t>
            </a:r>
            <a:r>
              <a:rPr dirty="0" sz="3600" spc="-245" b="0">
                <a:latin typeface="Trebuchet MS"/>
                <a:cs typeface="Trebuchet MS"/>
              </a:rPr>
              <a:t>Facilidad</a:t>
            </a:r>
            <a:r>
              <a:rPr dirty="0" sz="3600" spc="-350" b="0">
                <a:latin typeface="Trebuchet MS"/>
                <a:cs typeface="Trebuchet MS"/>
              </a:rPr>
              <a:t> </a:t>
            </a:r>
            <a:r>
              <a:rPr dirty="0" sz="3600" spc="-175" b="0">
                <a:latin typeface="Trebuchet MS"/>
                <a:cs typeface="Trebuchet MS"/>
              </a:rPr>
              <a:t>de  </a:t>
            </a:r>
            <a:r>
              <a:rPr dirty="0" sz="3600" spc="-200" b="0">
                <a:latin typeface="Trebuchet MS"/>
                <a:cs typeface="Trebuchet MS"/>
              </a:rPr>
              <a:t>Ubicación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91053"/>
            <a:ext cx="4683251" cy="526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1673" y="1903603"/>
            <a:ext cx="6763384" cy="469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03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Se dispuso </a:t>
            </a:r>
            <a:r>
              <a:rPr dirty="0" sz="1800">
                <a:latin typeface="Carlito"/>
                <a:cs typeface="Carlito"/>
              </a:rPr>
              <a:t>de </a:t>
            </a:r>
            <a:r>
              <a:rPr dirty="0" sz="1800" spc="-10">
                <a:latin typeface="Carlito"/>
                <a:cs typeface="Carlito"/>
              </a:rPr>
              <a:t>estanterías </a:t>
            </a:r>
            <a:r>
              <a:rPr dirty="0" sz="1800" spc="-5">
                <a:latin typeface="Carlito"/>
                <a:cs typeface="Carlito"/>
              </a:rPr>
              <a:t>especialmente diseñadas </a:t>
            </a:r>
            <a:r>
              <a:rPr dirty="0" sz="1800" spc="-15">
                <a:latin typeface="Carlito"/>
                <a:cs typeface="Carlito"/>
              </a:rPr>
              <a:t>para </a:t>
            </a:r>
            <a:r>
              <a:rPr dirty="0" sz="1800">
                <a:latin typeface="Carlito"/>
                <a:cs typeface="Carlito"/>
              </a:rPr>
              <a:t>alojar </a:t>
            </a:r>
            <a:r>
              <a:rPr dirty="0" sz="1800" spc="-5">
                <a:latin typeface="Carlito"/>
                <a:cs typeface="Carlito"/>
              </a:rPr>
              <a:t>los  </a:t>
            </a:r>
            <a:r>
              <a:rPr dirty="0" sz="1800">
                <a:latin typeface="Carlito"/>
                <a:cs typeface="Carlito"/>
              </a:rPr>
              <a:t>moldes </a:t>
            </a:r>
            <a:r>
              <a:rPr dirty="0" sz="1800" spc="-5">
                <a:latin typeface="Carlito"/>
                <a:cs typeface="Carlito"/>
              </a:rPr>
              <a:t>seleccionados, permitiendo un almacenamiento </a:t>
            </a:r>
            <a:r>
              <a:rPr dirty="0" sz="1800" spc="-10">
                <a:latin typeface="Carlito"/>
                <a:cs typeface="Carlito"/>
              </a:rPr>
              <a:t>ordenado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5">
                <a:latin typeface="Carlito"/>
                <a:cs typeface="Carlito"/>
              </a:rPr>
              <a:t>de  </a:t>
            </a:r>
            <a:r>
              <a:rPr dirty="0" sz="1800" spc="-10">
                <a:latin typeface="Carlito"/>
                <a:cs typeface="Carlito"/>
              </a:rPr>
              <a:t>fácil </a:t>
            </a:r>
            <a:r>
              <a:rPr dirty="0" sz="1800" spc="-5">
                <a:latin typeface="Carlito"/>
                <a:cs typeface="Carlito"/>
              </a:rPr>
              <a:t>acceso. Cada </a:t>
            </a:r>
            <a:r>
              <a:rPr dirty="0" sz="1800">
                <a:latin typeface="Carlito"/>
                <a:cs typeface="Carlito"/>
              </a:rPr>
              <a:t>molde </a:t>
            </a:r>
            <a:r>
              <a:rPr dirty="0" sz="1800" spc="-10">
                <a:latin typeface="Carlito"/>
                <a:cs typeface="Carlito"/>
              </a:rPr>
              <a:t>cuenta con </a:t>
            </a:r>
            <a:r>
              <a:rPr dirty="0" sz="1800" spc="-5">
                <a:latin typeface="Carlito"/>
                <a:cs typeface="Carlito"/>
              </a:rPr>
              <a:t>un </a:t>
            </a:r>
            <a:r>
              <a:rPr dirty="0" sz="1800" spc="-10">
                <a:latin typeface="Carlito"/>
                <a:cs typeface="Carlito"/>
              </a:rPr>
              <a:t>lugar específico, </a:t>
            </a:r>
            <a:r>
              <a:rPr dirty="0" sz="1800" spc="-5">
                <a:latin typeface="Carlito"/>
                <a:cs typeface="Carlito"/>
              </a:rPr>
              <a:t>lo que </a:t>
            </a:r>
            <a:r>
              <a:rPr dirty="0" sz="1800" spc="-15">
                <a:latin typeface="Carlito"/>
                <a:cs typeface="Carlito"/>
              </a:rPr>
              <a:t>facilita  </a:t>
            </a:r>
            <a:r>
              <a:rPr dirty="0" sz="1800" spc="-5">
                <a:latin typeface="Carlito"/>
                <a:cs typeface="Carlito"/>
              </a:rPr>
              <a:t>su </a:t>
            </a:r>
            <a:r>
              <a:rPr dirty="0" sz="1800" spc="-10">
                <a:latin typeface="Carlito"/>
                <a:cs typeface="Carlito"/>
              </a:rPr>
              <a:t>rápida identificación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5">
                <a:latin typeface="Carlito"/>
                <a:cs typeface="Carlito"/>
              </a:rPr>
              <a:t>ubicación cuando se </a:t>
            </a:r>
            <a:r>
              <a:rPr dirty="0" sz="1800" spc="-10">
                <a:latin typeface="Carlito"/>
                <a:cs typeface="Carlito"/>
              </a:rPr>
              <a:t>requiere </a:t>
            </a:r>
            <a:r>
              <a:rPr dirty="0" sz="1800" spc="-15">
                <a:latin typeface="Carlito"/>
                <a:cs typeface="Carlito"/>
              </a:rPr>
              <a:t>para </a:t>
            </a:r>
            <a:r>
              <a:rPr dirty="0" sz="1800">
                <a:latin typeface="Carlito"/>
                <a:cs typeface="Carlito"/>
              </a:rPr>
              <a:t>un </a:t>
            </a:r>
            <a:r>
              <a:rPr dirty="0" sz="1800" spc="-5">
                <a:latin typeface="Carlito"/>
                <a:cs typeface="Carlito"/>
              </a:rPr>
              <a:t>pedido.  </a:t>
            </a:r>
            <a:r>
              <a:rPr dirty="0" sz="1800" spc="-5" b="1">
                <a:latin typeface="Carlito"/>
                <a:cs typeface="Carlito"/>
              </a:rPr>
              <a:t>Beneficios </a:t>
            </a:r>
            <a:r>
              <a:rPr dirty="0" sz="1800" b="1">
                <a:latin typeface="Carlito"/>
                <a:cs typeface="Carlito"/>
              </a:rPr>
              <a:t>de la </a:t>
            </a:r>
            <a:r>
              <a:rPr dirty="0" sz="1800" spc="-5" b="1">
                <a:latin typeface="Carlito"/>
                <a:cs typeface="Carlito"/>
              </a:rPr>
              <a:t>Nueva</a:t>
            </a:r>
            <a:r>
              <a:rPr dirty="0" sz="1800" spc="-70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Organización:</a:t>
            </a:r>
            <a:endParaRPr sz="1800">
              <a:latin typeface="Carlito"/>
              <a:cs typeface="Carlito"/>
            </a:endParaRPr>
          </a:p>
          <a:p>
            <a:pPr marL="12700" marR="212725">
              <a:lnSpc>
                <a:spcPct val="100000"/>
              </a:lnSpc>
              <a:buSzPct val="94444"/>
              <a:buAutoNum type="arabicPeriod"/>
              <a:tabLst>
                <a:tab pos="190500" algn="l"/>
              </a:tabLst>
            </a:pPr>
            <a:r>
              <a:rPr dirty="0" sz="1800" spc="-10" b="1">
                <a:latin typeface="Carlito"/>
                <a:cs typeface="Carlito"/>
              </a:rPr>
              <a:t>Eficiencia </a:t>
            </a:r>
            <a:r>
              <a:rPr dirty="0" sz="1800" b="1">
                <a:latin typeface="Carlito"/>
                <a:cs typeface="Carlito"/>
              </a:rPr>
              <a:t>en la </a:t>
            </a:r>
            <a:r>
              <a:rPr dirty="0" sz="1800" spc="-5" b="1">
                <a:latin typeface="Carlito"/>
                <a:cs typeface="Carlito"/>
              </a:rPr>
              <a:t>Gestión: </a:t>
            </a:r>
            <a:r>
              <a:rPr dirty="0" sz="1800" spc="-5">
                <a:latin typeface="Carlito"/>
                <a:cs typeface="Carlito"/>
              </a:rPr>
              <a:t>La </a:t>
            </a:r>
            <a:r>
              <a:rPr dirty="0" sz="1800" spc="-10">
                <a:latin typeface="Carlito"/>
                <a:cs typeface="Carlito"/>
              </a:rPr>
              <a:t>nueva organización permite </a:t>
            </a:r>
            <a:r>
              <a:rPr dirty="0" sz="1800" spc="-5">
                <a:latin typeface="Carlito"/>
                <a:cs typeface="Carlito"/>
              </a:rPr>
              <a:t>una </a:t>
            </a:r>
            <a:r>
              <a:rPr dirty="0" sz="1800" spc="-10">
                <a:latin typeface="Carlito"/>
                <a:cs typeface="Carlito"/>
              </a:rPr>
              <a:t>gestión  </a:t>
            </a:r>
            <a:r>
              <a:rPr dirty="0" sz="1800">
                <a:latin typeface="Carlito"/>
                <a:cs typeface="Carlito"/>
              </a:rPr>
              <a:t>más </a:t>
            </a:r>
            <a:r>
              <a:rPr dirty="0" sz="1800" spc="-5">
                <a:latin typeface="Carlito"/>
                <a:cs typeface="Carlito"/>
              </a:rPr>
              <a:t>ágil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10">
                <a:latin typeface="Carlito"/>
                <a:cs typeface="Carlito"/>
              </a:rPr>
              <a:t>eficiente </a:t>
            </a:r>
            <a:r>
              <a:rPr dirty="0" sz="1800" spc="-5">
                <a:latin typeface="Carlito"/>
                <a:cs typeface="Carlito"/>
              </a:rPr>
              <a:t>de los </a:t>
            </a:r>
            <a:r>
              <a:rPr dirty="0" sz="1800">
                <a:latin typeface="Carlito"/>
                <a:cs typeface="Carlito"/>
              </a:rPr>
              <a:t>moldes, </a:t>
            </a:r>
            <a:r>
              <a:rPr dirty="0" sz="1800" spc="-5">
                <a:latin typeface="Carlito"/>
                <a:cs typeface="Carlito"/>
              </a:rPr>
              <a:t>ahorrando tiempo </a:t>
            </a:r>
            <a:r>
              <a:rPr dirty="0" sz="1800">
                <a:latin typeface="Carlito"/>
                <a:cs typeface="Carlito"/>
              </a:rPr>
              <a:t>en </a:t>
            </a:r>
            <a:r>
              <a:rPr dirty="0" sz="1800" spc="-5">
                <a:latin typeface="Carlito"/>
                <a:cs typeface="Carlito"/>
              </a:rPr>
              <a:t>la búsqueda </a:t>
            </a:r>
            <a:r>
              <a:rPr dirty="0" sz="1800">
                <a:latin typeface="Carlito"/>
                <a:cs typeface="Carlito"/>
              </a:rPr>
              <a:t>y  </a:t>
            </a:r>
            <a:r>
              <a:rPr dirty="0" sz="1800" spc="-5">
                <a:latin typeface="Carlito"/>
                <a:cs typeface="Carlito"/>
              </a:rPr>
              <a:t>reduciendo </a:t>
            </a:r>
            <a:r>
              <a:rPr dirty="0" sz="1800">
                <a:latin typeface="Carlito"/>
                <a:cs typeface="Carlito"/>
              </a:rPr>
              <a:t>el </a:t>
            </a:r>
            <a:r>
              <a:rPr dirty="0" sz="1800" spc="-5">
                <a:latin typeface="Carlito"/>
                <a:cs typeface="Carlito"/>
              </a:rPr>
              <a:t>riesgo de </a:t>
            </a:r>
            <a:r>
              <a:rPr dirty="0" sz="1800" spc="-10">
                <a:latin typeface="Carlito"/>
                <a:cs typeface="Carlito"/>
              </a:rPr>
              <a:t>pérdida </a:t>
            </a:r>
            <a:r>
              <a:rPr dirty="0" sz="1800">
                <a:latin typeface="Carlito"/>
                <a:cs typeface="Carlito"/>
              </a:rPr>
              <a:t>o</a:t>
            </a:r>
            <a:r>
              <a:rPr dirty="0" sz="1800" spc="6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daño.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buSzPct val="94444"/>
              <a:buAutoNum type="arabicPeriod"/>
              <a:tabLst>
                <a:tab pos="190500" algn="l"/>
              </a:tabLst>
            </a:pPr>
            <a:r>
              <a:rPr dirty="0" sz="1800" spc="-5" b="1">
                <a:latin typeface="Carlito"/>
                <a:cs typeface="Carlito"/>
              </a:rPr>
              <a:t>Optimización del Espacio: </a:t>
            </a:r>
            <a:r>
              <a:rPr dirty="0" sz="1800" spc="-5">
                <a:latin typeface="Carlito"/>
                <a:cs typeface="Carlito"/>
              </a:rPr>
              <a:t>La disposición </a:t>
            </a:r>
            <a:r>
              <a:rPr dirty="0" sz="1800">
                <a:latin typeface="Carlito"/>
                <a:cs typeface="Carlito"/>
              </a:rPr>
              <a:t>en </a:t>
            </a:r>
            <a:r>
              <a:rPr dirty="0" sz="1800" spc="-10">
                <a:latin typeface="Carlito"/>
                <a:cs typeface="Carlito"/>
              </a:rPr>
              <a:t>estanterías maximiza </a:t>
            </a:r>
            <a:r>
              <a:rPr dirty="0" sz="1800">
                <a:latin typeface="Carlito"/>
                <a:cs typeface="Carlito"/>
              </a:rPr>
              <a:t>el  </a:t>
            </a:r>
            <a:r>
              <a:rPr dirty="0" sz="1800" spc="-5">
                <a:latin typeface="Carlito"/>
                <a:cs typeface="Carlito"/>
              </a:rPr>
              <a:t>espacio disponible </a:t>
            </a:r>
            <a:r>
              <a:rPr dirty="0" sz="1800">
                <a:latin typeface="Carlito"/>
                <a:cs typeface="Carlito"/>
              </a:rPr>
              <a:t>en el </a:t>
            </a:r>
            <a:r>
              <a:rPr dirty="0" sz="1800" spc="-10">
                <a:latin typeface="Carlito"/>
                <a:cs typeface="Carlito"/>
              </a:rPr>
              <a:t>área </a:t>
            </a:r>
            <a:r>
              <a:rPr dirty="0" sz="1800" spc="-5">
                <a:latin typeface="Carlito"/>
                <a:cs typeface="Carlito"/>
              </a:rPr>
              <a:t>de almacenamiento, permitiendo un mejor  </a:t>
            </a:r>
            <a:r>
              <a:rPr dirty="0" sz="1800" spc="-10">
                <a:latin typeface="Carlito"/>
                <a:cs typeface="Carlito"/>
              </a:rPr>
              <a:t>aprovechamiento </a:t>
            </a:r>
            <a:r>
              <a:rPr dirty="0" sz="1800" spc="-5">
                <a:latin typeface="Carlito"/>
                <a:cs typeface="Carlito"/>
              </a:rPr>
              <a:t>del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mismo.</a:t>
            </a:r>
            <a:endParaRPr sz="1800">
              <a:latin typeface="Carlito"/>
              <a:cs typeface="Carlito"/>
            </a:endParaRPr>
          </a:p>
          <a:p>
            <a:pPr marL="12700" marR="212725">
              <a:lnSpc>
                <a:spcPct val="100000"/>
              </a:lnSpc>
              <a:spcBef>
                <a:spcPts val="5"/>
              </a:spcBef>
              <a:buSzPct val="94444"/>
              <a:buAutoNum type="arabicPeriod"/>
              <a:tabLst>
                <a:tab pos="190500" algn="l"/>
              </a:tabLst>
            </a:pPr>
            <a:r>
              <a:rPr dirty="0" sz="1800" spc="-10" b="1">
                <a:latin typeface="Carlito"/>
                <a:cs typeface="Carlito"/>
              </a:rPr>
              <a:t>Mejora </a:t>
            </a:r>
            <a:r>
              <a:rPr dirty="0" sz="1800" b="1">
                <a:latin typeface="Carlito"/>
                <a:cs typeface="Carlito"/>
              </a:rPr>
              <a:t>en la </a:t>
            </a:r>
            <a:r>
              <a:rPr dirty="0" sz="1800" spc="-10" b="1">
                <a:latin typeface="Carlito"/>
                <a:cs typeface="Carlito"/>
              </a:rPr>
              <a:t>Productividad: </a:t>
            </a:r>
            <a:r>
              <a:rPr dirty="0" sz="1800" spc="-5">
                <a:latin typeface="Carlito"/>
                <a:cs typeface="Carlito"/>
              </a:rPr>
              <a:t>La </a:t>
            </a:r>
            <a:r>
              <a:rPr dirty="0" sz="1800" spc="-10">
                <a:latin typeface="Carlito"/>
                <a:cs typeface="Carlito"/>
              </a:rPr>
              <a:t>facilidad </a:t>
            </a:r>
            <a:r>
              <a:rPr dirty="0" sz="1800" spc="-15">
                <a:latin typeface="Carlito"/>
                <a:cs typeface="Carlito"/>
              </a:rPr>
              <a:t>para </a:t>
            </a:r>
            <a:r>
              <a:rPr dirty="0" sz="1800" spc="-5">
                <a:latin typeface="Carlito"/>
                <a:cs typeface="Carlito"/>
              </a:rPr>
              <a:t>ubicar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10">
                <a:latin typeface="Carlito"/>
                <a:cs typeface="Carlito"/>
              </a:rPr>
              <a:t>recuperar </a:t>
            </a:r>
            <a:r>
              <a:rPr dirty="0" sz="1800" spc="-5">
                <a:latin typeface="Carlito"/>
                <a:cs typeface="Carlito"/>
              </a:rPr>
              <a:t>los  </a:t>
            </a:r>
            <a:r>
              <a:rPr dirty="0" sz="1800">
                <a:latin typeface="Carlito"/>
                <a:cs typeface="Carlito"/>
              </a:rPr>
              <a:t>moldes </a:t>
            </a:r>
            <a:r>
              <a:rPr dirty="0" sz="1800" spc="-5">
                <a:latin typeface="Carlito"/>
                <a:cs typeface="Carlito"/>
              </a:rPr>
              <a:t>necesarios impulsa la </a:t>
            </a:r>
            <a:r>
              <a:rPr dirty="0" sz="1800" spc="-10">
                <a:latin typeface="Carlito"/>
                <a:cs typeface="Carlito"/>
              </a:rPr>
              <a:t>productividad </a:t>
            </a:r>
            <a:r>
              <a:rPr dirty="0" sz="1800" spc="-5">
                <a:latin typeface="Carlito"/>
                <a:cs typeface="Carlito"/>
              </a:rPr>
              <a:t>del equipo de </a:t>
            </a:r>
            <a:r>
              <a:rPr dirty="0" sz="1800" spc="-10">
                <a:latin typeface="Carlito"/>
                <a:cs typeface="Carlito"/>
              </a:rPr>
              <a:t>producción,  </a:t>
            </a:r>
            <a:r>
              <a:rPr dirty="0" sz="1800" spc="-5">
                <a:latin typeface="Carlito"/>
                <a:cs typeface="Carlito"/>
              </a:rPr>
              <a:t>disminuyendo tiempos </a:t>
            </a:r>
            <a:r>
              <a:rPr dirty="0" sz="1800">
                <a:latin typeface="Carlito"/>
                <a:cs typeface="Carlito"/>
              </a:rPr>
              <a:t>de </a:t>
            </a:r>
            <a:r>
              <a:rPr dirty="0" sz="1800" spc="-10">
                <a:latin typeface="Carlito"/>
                <a:cs typeface="Carlito"/>
              </a:rPr>
              <a:t>espera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5">
                <a:latin typeface="Carlito"/>
                <a:cs typeface="Carlito"/>
              </a:rPr>
              <a:t>optimizando </a:t>
            </a:r>
            <a:r>
              <a:rPr dirty="0" sz="1800">
                <a:latin typeface="Carlito"/>
                <a:cs typeface="Carlito"/>
              </a:rPr>
              <a:t>el </a:t>
            </a:r>
            <a:r>
              <a:rPr dirty="0" sz="1800" spc="-5">
                <a:latin typeface="Carlito"/>
                <a:cs typeface="Carlito"/>
              </a:rPr>
              <a:t>flujo de</a:t>
            </a:r>
            <a:r>
              <a:rPr dirty="0" sz="1800" spc="6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trabajo.</a:t>
            </a:r>
            <a:endParaRPr sz="1800">
              <a:latin typeface="Carlito"/>
              <a:cs typeface="Carlito"/>
            </a:endParaRPr>
          </a:p>
          <a:p>
            <a:pPr algn="just" marL="12700" marR="22225">
              <a:lnSpc>
                <a:spcPct val="100000"/>
              </a:lnSpc>
              <a:buSzPct val="94444"/>
              <a:buAutoNum type="arabicPeriod"/>
              <a:tabLst>
                <a:tab pos="190500" algn="l"/>
              </a:tabLst>
            </a:pPr>
            <a:r>
              <a:rPr dirty="0" sz="1800" spc="-10" b="1">
                <a:latin typeface="Carlito"/>
                <a:cs typeface="Carlito"/>
              </a:rPr>
              <a:t>Reducción </a:t>
            </a:r>
            <a:r>
              <a:rPr dirty="0" sz="1800" b="1">
                <a:latin typeface="Carlito"/>
                <a:cs typeface="Carlito"/>
              </a:rPr>
              <a:t>de </a:t>
            </a:r>
            <a:r>
              <a:rPr dirty="0" sz="1800" spc="-5" b="1">
                <a:latin typeface="Carlito"/>
                <a:cs typeface="Carlito"/>
              </a:rPr>
              <a:t>Riesgos: </a:t>
            </a:r>
            <a:r>
              <a:rPr dirty="0" sz="1800" spc="-5">
                <a:latin typeface="Carlito"/>
                <a:cs typeface="Carlito"/>
              </a:rPr>
              <a:t>La identificación </a:t>
            </a:r>
            <a:r>
              <a:rPr dirty="0" sz="1800" spc="-15">
                <a:latin typeface="Carlito"/>
                <a:cs typeface="Carlito"/>
              </a:rPr>
              <a:t>clara </a:t>
            </a:r>
            <a:r>
              <a:rPr dirty="0" sz="1800" spc="-5">
                <a:latin typeface="Carlito"/>
                <a:cs typeface="Carlito"/>
              </a:rPr>
              <a:t>de los moldes </a:t>
            </a:r>
            <a:r>
              <a:rPr dirty="0" sz="1800">
                <a:latin typeface="Carlito"/>
                <a:cs typeface="Carlito"/>
              </a:rPr>
              <a:t>en </a:t>
            </a:r>
            <a:r>
              <a:rPr dirty="0" sz="1800" spc="-5">
                <a:latin typeface="Carlito"/>
                <a:cs typeface="Carlito"/>
              </a:rPr>
              <a:t>su </a:t>
            </a:r>
            <a:r>
              <a:rPr dirty="0" sz="1800" spc="-10">
                <a:latin typeface="Carlito"/>
                <a:cs typeface="Carlito"/>
              </a:rPr>
              <a:t>lugar  </a:t>
            </a:r>
            <a:r>
              <a:rPr dirty="0" sz="1800">
                <a:latin typeface="Carlito"/>
                <a:cs typeface="Carlito"/>
              </a:rPr>
              <a:t>asignado </a:t>
            </a:r>
            <a:r>
              <a:rPr dirty="0" sz="1800" spc="-10">
                <a:latin typeface="Carlito"/>
                <a:cs typeface="Carlito"/>
              </a:rPr>
              <a:t>minimiza </a:t>
            </a:r>
            <a:r>
              <a:rPr dirty="0" sz="1800">
                <a:latin typeface="Carlito"/>
                <a:cs typeface="Carlito"/>
              </a:rPr>
              <a:t>el </a:t>
            </a:r>
            <a:r>
              <a:rPr dirty="0" sz="1800" spc="-5">
                <a:latin typeface="Carlito"/>
                <a:cs typeface="Carlito"/>
              </a:rPr>
              <a:t>riesgo de </a:t>
            </a:r>
            <a:r>
              <a:rPr dirty="0" sz="1800" spc="-10">
                <a:latin typeface="Carlito"/>
                <a:cs typeface="Carlito"/>
              </a:rPr>
              <a:t>confusión </a:t>
            </a:r>
            <a:r>
              <a:rPr dirty="0" sz="1800">
                <a:latin typeface="Carlito"/>
                <a:cs typeface="Carlito"/>
              </a:rPr>
              <a:t>o </a:t>
            </a:r>
            <a:r>
              <a:rPr dirty="0" sz="1800" spc="-5">
                <a:latin typeface="Carlito"/>
                <a:cs typeface="Carlito"/>
              </a:rPr>
              <a:t>uso </a:t>
            </a:r>
            <a:r>
              <a:rPr dirty="0" sz="1800" spc="-15">
                <a:latin typeface="Carlito"/>
                <a:cs typeface="Carlito"/>
              </a:rPr>
              <a:t>incorrecto, </a:t>
            </a:r>
            <a:r>
              <a:rPr dirty="0" sz="1800" spc="-10">
                <a:latin typeface="Carlito"/>
                <a:cs typeface="Carlito"/>
              </a:rPr>
              <a:t>garantizando  </a:t>
            </a:r>
            <a:r>
              <a:rPr dirty="0" sz="1800" spc="-5">
                <a:latin typeface="Carlito"/>
                <a:cs typeface="Carlito"/>
              </a:rPr>
              <a:t>la </a:t>
            </a:r>
            <a:r>
              <a:rPr dirty="0" sz="1800" spc="-10">
                <a:latin typeface="Carlito"/>
                <a:cs typeface="Carlito"/>
              </a:rPr>
              <a:t>calidad </a:t>
            </a:r>
            <a:r>
              <a:rPr dirty="0" sz="1800" spc="-5">
                <a:latin typeface="Carlito"/>
                <a:cs typeface="Carlito"/>
              </a:rPr>
              <a:t>de los </a:t>
            </a:r>
            <a:r>
              <a:rPr dirty="0" sz="1800" spc="-10">
                <a:latin typeface="Carlito"/>
                <a:cs typeface="Carlito"/>
              </a:rPr>
              <a:t>productos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5">
                <a:latin typeface="Carlito"/>
                <a:cs typeface="Carlito"/>
              </a:rPr>
              <a:t>evitando</a:t>
            </a:r>
            <a:r>
              <a:rPr dirty="0" sz="1800" spc="8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desperdicios.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447675" marR="5080">
              <a:lnSpc>
                <a:spcPts val="3670"/>
              </a:lnSpc>
              <a:spcBef>
                <a:spcPts val="560"/>
              </a:spcBef>
            </a:pPr>
            <a:r>
              <a:rPr dirty="0" spc="-5"/>
              <a:t>8. </a:t>
            </a:r>
            <a:r>
              <a:rPr dirty="0" spc="-10"/>
              <a:t>Acuerdos </a:t>
            </a:r>
            <a:r>
              <a:rPr dirty="0" spc="-20"/>
              <a:t>para </a:t>
            </a:r>
            <a:r>
              <a:rPr dirty="0" spc="-5"/>
              <a:t>el </a:t>
            </a:r>
            <a:r>
              <a:rPr dirty="0" spc="-20"/>
              <a:t>Mantenimiento </a:t>
            </a:r>
            <a:r>
              <a:rPr dirty="0" spc="-5"/>
              <a:t>de la </a:t>
            </a:r>
            <a:r>
              <a:rPr dirty="0" spc="-10"/>
              <a:t>Metodología  </a:t>
            </a:r>
            <a:r>
              <a:rPr dirty="0" spc="-15"/>
              <a:t>5S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73" y="1805127"/>
            <a:ext cx="10938510" cy="4975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71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-5">
                <a:latin typeface="Carlito"/>
                <a:cs typeface="Carlito"/>
              </a:rPr>
              <a:t>Con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10">
                <a:latin typeface="Carlito"/>
                <a:cs typeface="Carlito"/>
              </a:rPr>
              <a:t>objetivo </a:t>
            </a:r>
            <a:r>
              <a:rPr dirty="0" sz="1500" spc="-5">
                <a:latin typeface="Carlito"/>
                <a:cs typeface="Carlito"/>
              </a:rPr>
              <a:t>de mantener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logros alcanzados </a:t>
            </a:r>
            <a:r>
              <a:rPr dirty="0" sz="1500">
                <a:latin typeface="Carlito"/>
                <a:cs typeface="Carlito"/>
              </a:rPr>
              <a:t>a </a:t>
            </a:r>
            <a:r>
              <a:rPr dirty="0" sz="1500" spc="-15">
                <a:latin typeface="Carlito"/>
                <a:cs typeface="Carlito"/>
              </a:rPr>
              <a:t>través </a:t>
            </a:r>
            <a:r>
              <a:rPr dirty="0" sz="1500" spc="-5">
                <a:latin typeface="Carlito"/>
                <a:cs typeface="Carlito"/>
              </a:rPr>
              <a:t>de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implementación de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metodología 5S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el área de </a:t>
            </a:r>
            <a:r>
              <a:rPr dirty="0" sz="1500">
                <a:latin typeface="Carlito"/>
                <a:cs typeface="Carlito"/>
              </a:rPr>
              <a:t>almacenamiento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de</a:t>
            </a:r>
            <a:endParaRPr sz="1500">
              <a:latin typeface="Carlito"/>
              <a:cs typeface="Carlito"/>
            </a:endParaRPr>
          </a:p>
          <a:p>
            <a:pPr marL="241300">
              <a:lnSpc>
                <a:spcPts val="1710"/>
              </a:lnSpc>
            </a:pPr>
            <a:r>
              <a:rPr dirty="0" sz="1500">
                <a:latin typeface="Carlito"/>
                <a:cs typeface="Carlito"/>
              </a:rPr>
              <a:t>moldes, </a:t>
            </a:r>
            <a:r>
              <a:rPr dirty="0" sz="1500" spc="-5">
                <a:latin typeface="Carlito"/>
                <a:cs typeface="Carlito"/>
              </a:rPr>
              <a:t>se establecen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siguientes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acuerdos:</a:t>
            </a:r>
            <a:endParaRPr sz="1500">
              <a:latin typeface="Carlito"/>
              <a:cs typeface="Carlito"/>
            </a:endParaRPr>
          </a:p>
          <a:p>
            <a:pPr marL="241300" marR="31115" indent="-228600">
              <a:lnSpc>
                <a:spcPts val="1620"/>
              </a:lnSpc>
              <a:spcBef>
                <a:spcPts val="1019"/>
              </a:spcBef>
              <a:buAutoNum type="arabicPeriod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Responsabilidad </a:t>
            </a:r>
            <a:r>
              <a:rPr dirty="0" sz="1500" spc="-5" b="1">
                <a:latin typeface="Carlito"/>
                <a:cs typeface="Carlito"/>
              </a:rPr>
              <a:t>Compartida: </a:t>
            </a:r>
            <a:r>
              <a:rPr dirty="0" sz="1500" spc="-30">
                <a:latin typeface="Carlito"/>
                <a:cs typeface="Carlito"/>
              </a:rPr>
              <a:t>Todos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10">
                <a:latin typeface="Carlito"/>
                <a:cs typeface="Carlito"/>
              </a:rPr>
              <a:t>colaboradores </a:t>
            </a:r>
            <a:r>
              <a:rPr dirty="0" sz="1500">
                <a:latin typeface="Carlito"/>
                <a:cs typeface="Carlito"/>
              </a:rPr>
              <a:t>del </a:t>
            </a:r>
            <a:r>
              <a:rPr dirty="0" sz="1500" spc="-5">
                <a:latin typeface="Carlito"/>
                <a:cs typeface="Carlito"/>
              </a:rPr>
              <a:t>área se </a:t>
            </a:r>
            <a:r>
              <a:rPr dirty="0" sz="1500" spc="-10">
                <a:latin typeface="Carlito"/>
                <a:cs typeface="Carlito"/>
              </a:rPr>
              <a:t>comprometen </a:t>
            </a:r>
            <a:r>
              <a:rPr dirty="0" sz="1500">
                <a:latin typeface="Carlito"/>
                <a:cs typeface="Carlito"/>
              </a:rPr>
              <a:t>a </a:t>
            </a:r>
            <a:r>
              <a:rPr dirty="0" sz="1500" spc="-5">
                <a:latin typeface="Carlito"/>
                <a:cs typeface="Carlito"/>
              </a:rPr>
              <a:t>ser responsables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mantener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5">
                <a:latin typeface="Carlito"/>
                <a:cs typeface="Carlito"/>
              </a:rPr>
              <a:t>orden </a:t>
            </a:r>
            <a:r>
              <a:rPr dirty="0" sz="1500">
                <a:latin typeface="Carlito"/>
                <a:cs typeface="Carlito"/>
              </a:rPr>
              <a:t>y la </a:t>
            </a:r>
            <a:r>
              <a:rPr dirty="0" sz="1500" spc="-10">
                <a:latin typeface="Carlito"/>
                <a:cs typeface="Carlito"/>
              </a:rPr>
              <a:t>limpieza </a:t>
            </a:r>
            <a:r>
              <a:rPr dirty="0" sz="1500">
                <a:latin typeface="Carlito"/>
                <a:cs typeface="Carlito"/>
              </a:rPr>
              <a:t>en  </a:t>
            </a:r>
            <a:r>
              <a:rPr dirty="0" sz="1500" spc="-5">
                <a:latin typeface="Carlito"/>
                <a:cs typeface="Carlito"/>
              </a:rPr>
              <a:t>sus respectivos </a:t>
            </a:r>
            <a:r>
              <a:rPr dirty="0" sz="1500">
                <a:latin typeface="Carlito"/>
                <a:cs typeface="Carlito"/>
              </a:rPr>
              <a:t>espacios </a:t>
            </a:r>
            <a:r>
              <a:rPr dirty="0" sz="1500" spc="-5">
                <a:latin typeface="Carlito"/>
                <a:cs typeface="Carlito"/>
              </a:rPr>
              <a:t>de trabajo. </a:t>
            </a:r>
            <a:r>
              <a:rPr dirty="0" sz="1500">
                <a:latin typeface="Carlito"/>
                <a:cs typeface="Carlito"/>
              </a:rPr>
              <a:t>Cada </a:t>
            </a:r>
            <a:r>
              <a:rPr dirty="0" sz="1500" spc="-5">
                <a:latin typeface="Carlito"/>
                <a:cs typeface="Carlito"/>
              </a:rPr>
              <a:t>miembro del </a:t>
            </a:r>
            <a:r>
              <a:rPr dirty="0" sz="1500">
                <a:latin typeface="Carlito"/>
                <a:cs typeface="Carlito"/>
              </a:rPr>
              <a:t>equipo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0">
                <a:latin typeface="Carlito"/>
                <a:cs typeface="Carlito"/>
              </a:rPr>
              <a:t>encargará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aplicar </a:t>
            </a:r>
            <a:r>
              <a:rPr dirty="0" sz="1500">
                <a:latin typeface="Carlito"/>
                <a:cs typeface="Carlito"/>
              </a:rPr>
              <a:t>las </a:t>
            </a:r>
            <a:r>
              <a:rPr dirty="0" sz="1500" spc="-5">
                <a:latin typeface="Carlito"/>
                <a:cs typeface="Carlito"/>
              </a:rPr>
              <a:t>5S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su área</a:t>
            </a:r>
            <a:r>
              <a:rPr dirty="0" sz="1500" spc="-1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asignada.</a:t>
            </a:r>
            <a:endParaRPr sz="1500">
              <a:latin typeface="Carlito"/>
              <a:cs typeface="Carlito"/>
            </a:endParaRPr>
          </a:p>
          <a:p>
            <a:pPr marL="241300" marR="12065" indent="-228600">
              <a:lnSpc>
                <a:spcPts val="1620"/>
              </a:lnSpc>
              <a:spcBef>
                <a:spcPts val="1010"/>
              </a:spcBef>
              <a:buAutoNum type="arabicPeriod"/>
              <a:tabLst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Auditorías </a:t>
            </a:r>
            <a:r>
              <a:rPr dirty="0" sz="1500" spc="-10" b="1">
                <a:latin typeface="Carlito"/>
                <a:cs typeface="Carlito"/>
              </a:rPr>
              <a:t>Periódicas: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0">
                <a:latin typeface="Carlito"/>
                <a:cs typeface="Carlito"/>
              </a:rPr>
              <a:t>realizarán </a:t>
            </a:r>
            <a:r>
              <a:rPr dirty="0" sz="1500" spc="-5">
                <a:latin typeface="Carlito"/>
                <a:cs typeface="Carlito"/>
              </a:rPr>
              <a:t>auditorías regulares </a:t>
            </a:r>
            <a:r>
              <a:rPr dirty="0" sz="1500" spc="-10">
                <a:latin typeface="Carlito"/>
                <a:cs typeface="Carlito"/>
              </a:rPr>
              <a:t>para evaluar </a:t>
            </a:r>
            <a:r>
              <a:rPr dirty="0" sz="1500" spc="-5">
                <a:latin typeface="Carlito"/>
                <a:cs typeface="Carlito"/>
              </a:rPr>
              <a:t>el cumplimiento </a:t>
            </a:r>
            <a:r>
              <a:rPr dirty="0" sz="1500">
                <a:latin typeface="Carlito"/>
                <a:cs typeface="Carlito"/>
              </a:rPr>
              <a:t>de las </a:t>
            </a:r>
            <a:r>
              <a:rPr dirty="0" sz="1500" spc="-5">
                <a:latin typeface="Carlito"/>
                <a:cs typeface="Carlito"/>
              </a:rPr>
              <a:t>5S </a:t>
            </a:r>
            <a:r>
              <a:rPr dirty="0" sz="1500">
                <a:latin typeface="Carlito"/>
                <a:cs typeface="Carlito"/>
              </a:rPr>
              <a:t>y el </a:t>
            </a:r>
            <a:r>
              <a:rPr dirty="0" sz="1500" spc="-10">
                <a:latin typeface="Carlito"/>
                <a:cs typeface="Carlito"/>
              </a:rPr>
              <a:t>estado </a:t>
            </a:r>
            <a:r>
              <a:rPr dirty="0" sz="1500">
                <a:latin typeface="Carlito"/>
                <a:cs typeface="Carlito"/>
              </a:rPr>
              <a:t>de la </a:t>
            </a:r>
            <a:r>
              <a:rPr dirty="0" sz="1500" spc="-10">
                <a:latin typeface="Carlito"/>
                <a:cs typeface="Carlito"/>
              </a:rPr>
              <a:t>organización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el área de  almacenamiento </a:t>
            </a:r>
            <a:r>
              <a:rPr dirty="0" sz="1500">
                <a:latin typeface="Carlito"/>
                <a:cs typeface="Carlito"/>
              </a:rPr>
              <a:t>de moldes. </a:t>
            </a:r>
            <a:r>
              <a:rPr dirty="0" sz="1500" spc="-10">
                <a:latin typeface="Carlito"/>
                <a:cs typeface="Carlito"/>
              </a:rPr>
              <a:t>Estas </a:t>
            </a:r>
            <a:r>
              <a:rPr dirty="0" sz="1500" spc="-5">
                <a:latin typeface="Carlito"/>
                <a:cs typeface="Carlito"/>
              </a:rPr>
              <a:t>auditorías </a:t>
            </a:r>
            <a:r>
              <a:rPr dirty="0" sz="1500" spc="-10">
                <a:latin typeface="Carlito"/>
                <a:cs typeface="Carlito"/>
              </a:rPr>
              <a:t>serán realizadas </a:t>
            </a:r>
            <a:r>
              <a:rPr dirty="0" sz="1500" spc="-5">
                <a:latin typeface="Carlito"/>
                <a:cs typeface="Carlito"/>
              </a:rPr>
              <a:t>por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5">
                <a:latin typeface="Carlito"/>
                <a:cs typeface="Carlito"/>
              </a:rPr>
              <a:t>responsable </a:t>
            </a:r>
            <a:r>
              <a:rPr dirty="0" sz="1500">
                <a:latin typeface="Carlito"/>
                <a:cs typeface="Carlito"/>
              </a:rPr>
              <a:t>designado y un equipo </a:t>
            </a:r>
            <a:r>
              <a:rPr dirty="0" sz="1500" spc="-5">
                <a:latin typeface="Carlito"/>
                <a:cs typeface="Carlito"/>
              </a:rPr>
              <a:t>de </a:t>
            </a:r>
            <a:r>
              <a:rPr dirty="0" sz="1500" spc="-10">
                <a:latin typeface="Carlito"/>
                <a:cs typeface="Carlito"/>
              </a:rPr>
              <a:t>evaluadores</a:t>
            </a:r>
            <a:r>
              <a:rPr dirty="0" sz="1500" spc="-85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rotativos.</a:t>
            </a:r>
            <a:endParaRPr sz="1500">
              <a:latin typeface="Carlito"/>
              <a:cs typeface="Carlito"/>
            </a:endParaRPr>
          </a:p>
          <a:p>
            <a:pPr algn="just" marL="241300" marR="43180" indent="-228600">
              <a:lnSpc>
                <a:spcPct val="90100"/>
              </a:lnSpc>
              <a:spcBef>
                <a:spcPts val="969"/>
              </a:spcBef>
              <a:buAutoNum type="arabicPeriod"/>
              <a:tabLst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Capacitación </a:t>
            </a:r>
            <a:r>
              <a:rPr dirty="0" sz="1500" b="1">
                <a:latin typeface="Carlito"/>
                <a:cs typeface="Carlito"/>
              </a:rPr>
              <a:t>y </a:t>
            </a:r>
            <a:r>
              <a:rPr dirty="0" sz="1500" spc="-5" b="1">
                <a:latin typeface="Carlito"/>
                <a:cs typeface="Carlito"/>
              </a:rPr>
              <a:t>Sensibilización: </a:t>
            </a:r>
            <a:r>
              <a:rPr dirty="0" sz="1500" spc="-5">
                <a:latin typeface="Carlito"/>
                <a:cs typeface="Carlito"/>
              </a:rPr>
              <a:t>Se brindará capacitación </a:t>
            </a:r>
            <a:r>
              <a:rPr dirty="0" sz="1500">
                <a:latin typeface="Carlito"/>
                <a:cs typeface="Carlito"/>
              </a:rPr>
              <a:t>periódica </a:t>
            </a:r>
            <a:r>
              <a:rPr dirty="0" sz="1500" spc="-10">
                <a:latin typeface="Carlito"/>
                <a:cs typeface="Carlito"/>
              </a:rPr>
              <a:t>para </a:t>
            </a:r>
            <a:r>
              <a:rPr dirty="0" sz="1500" spc="-15">
                <a:latin typeface="Carlito"/>
                <a:cs typeface="Carlito"/>
              </a:rPr>
              <a:t>reforzar </a:t>
            </a:r>
            <a:r>
              <a:rPr dirty="0" sz="1500" spc="-5">
                <a:latin typeface="Carlito"/>
                <a:cs typeface="Carlito"/>
              </a:rPr>
              <a:t>el conocimiento sobre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metodología </a:t>
            </a:r>
            <a:r>
              <a:rPr dirty="0" sz="1500">
                <a:latin typeface="Carlito"/>
                <a:cs typeface="Carlito"/>
              </a:rPr>
              <a:t>5S y </a:t>
            </a:r>
            <a:r>
              <a:rPr dirty="0" sz="1500" spc="-5">
                <a:latin typeface="Carlito"/>
                <a:cs typeface="Carlito"/>
              </a:rPr>
              <a:t>su importancia  </a:t>
            </a:r>
            <a:r>
              <a:rPr dirty="0" sz="1500">
                <a:latin typeface="Carlito"/>
                <a:cs typeface="Carlito"/>
              </a:rPr>
              <a:t>en la </a:t>
            </a:r>
            <a:r>
              <a:rPr dirty="0" sz="1500" spc="-5">
                <a:latin typeface="Carlito"/>
                <a:cs typeface="Carlito"/>
              </a:rPr>
              <a:t>mejora continua. </a:t>
            </a:r>
            <a:r>
              <a:rPr dirty="0" sz="1500" spc="-20">
                <a:latin typeface="Carlito"/>
                <a:cs typeface="Carlito"/>
              </a:rPr>
              <a:t>También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5">
                <a:latin typeface="Carlito"/>
                <a:cs typeface="Carlito"/>
              </a:rPr>
              <a:t>fomentará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sensibilización sobre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importancia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mantener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5">
                <a:latin typeface="Carlito"/>
                <a:cs typeface="Carlito"/>
              </a:rPr>
              <a:t>área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almacenamiento organizada </a:t>
            </a:r>
            <a:r>
              <a:rPr dirty="0" sz="1500">
                <a:latin typeface="Carlito"/>
                <a:cs typeface="Carlito"/>
              </a:rPr>
              <a:t>y  limpia.</a:t>
            </a:r>
            <a:endParaRPr sz="1500">
              <a:latin typeface="Carlito"/>
              <a:cs typeface="Carlito"/>
            </a:endParaRPr>
          </a:p>
          <a:p>
            <a:pPr marL="241300" marR="257175" indent="-228600">
              <a:lnSpc>
                <a:spcPts val="1620"/>
              </a:lnSpc>
              <a:spcBef>
                <a:spcPts val="1019"/>
              </a:spcBef>
              <a:buAutoNum type="arabicPeriod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Mejora </a:t>
            </a:r>
            <a:r>
              <a:rPr dirty="0" sz="1500" spc="-5" b="1">
                <a:latin typeface="Carlito"/>
                <a:cs typeface="Carlito"/>
              </a:rPr>
              <a:t>Continua: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5">
                <a:latin typeface="Carlito"/>
                <a:cs typeface="Carlito"/>
              </a:rPr>
              <a:t>promoverá </a:t>
            </a:r>
            <a:r>
              <a:rPr dirty="0" sz="1500">
                <a:latin typeface="Carlito"/>
                <a:cs typeface="Carlito"/>
              </a:rPr>
              <a:t>una </a:t>
            </a:r>
            <a:r>
              <a:rPr dirty="0" sz="1500" spc="-5">
                <a:latin typeface="Carlito"/>
                <a:cs typeface="Carlito"/>
              </a:rPr>
              <a:t>cultura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mejora continua, donde todos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10">
                <a:latin typeface="Carlito"/>
                <a:cs typeface="Carlito"/>
              </a:rPr>
              <a:t>colaboradores serán </a:t>
            </a:r>
            <a:r>
              <a:rPr dirty="0" sz="1500" spc="-5">
                <a:latin typeface="Carlito"/>
                <a:cs typeface="Carlito"/>
              </a:rPr>
              <a:t>alentados </a:t>
            </a:r>
            <a:r>
              <a:rPr dirty="0" sz="1500">
                <a:latin typeface="Carlito"/>
                <a:cs typeface="Carlito"/>
              </a:rPr>
              <a:t>a </a:t>
            </a:r>
            <a:r>
              <a:rPr dirty="0" sz="1500" spc="-5">
                <a:latin typeface="Carlito"/>
                <a:cs typeface="Carlito"/>
              </a:rPr>
              <a:t>proponer </a:t>
            </a:r>
            <a:r>
              <a:rPr dirty="0" sz="1500">
                <a:latin typeface="Carlito"/>
                <a:cs typeface="Carlito"/>
              </a:rPr>
              <a:t>ideas </a:t>
            </a:r>
            <a:r>
              <a:rPr dirty="0" sz="1500" spc="-10">
                <a:latin typeface="Carlito"/>
                <a:cs typeface="Carlito"/>
              </a:rPr>
              <a:t>para  </a:t>
            </a:r>
            <a:r>
              <a:rPr dirty="0" sz="1500" spc="-5">
                <a:latin typeface="Carlito"/>
                <a:cs typeface="Carlito"/>
              </a:rPr>
              <a:t>optimizar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10">
                <a:latin typeface="Carlito"/>
                <a:cs typeface="Carlito"/>
              </a:rPr>
              <a:t>organización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eficiencia </a:t>
            </a:r>
            <a:r>
              <a:rPr dirty="0" sz="1500">
                <a:latin typeface="Carlito"/>
                <a:cs typeface="Carlito"/>
              </a:rPr>
              <a:t>del </a:t>
            </a:r>
            <a:r>
              <a:rPr dirty="0" sz="1500" spc="-10">
                <a:latin typeface="Carlito"/>
                <a:cs typeface="Carlito"/>
              </a:rPr>
              <a:t>área </a:t>
            </a:r>
            <a:r>
              <a:rPr dirty="0" sz="1500" spc="-5">
                <a:latin typeface="Carlito"/>
                <a:cs typeface="Carlito"/>
              </a:rPr>
              <a:t>de almacenamiento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7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moldes.</a:t>
            </a:r>
            <a:endParaRPr sz="1500">
              <a:latin typeface="Carlito"/>
              <a:cs typeface="Carlito"/>
            </a:endParaRPr>
          </a:p>
          <a:p>
            <a:pPr marL="241300" marR="5080" indent="-228600">
              <a:lnSpc>
                <a:spcPts val="1620"/>
              </a:lnSpc>
              <a:spcBef>
                <a:spcPts val="1005"/>
              </a:spcBef>
              <a:buAutoNum type="arabicPeriod"/>
              <a:tabLst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Rutinas </a:t>
            </a:r>
            <a:r>
              <a:rPr dirty="0" sz="1500" b="1">
                <a:latin typeface="Carlito"/>
                <a:cs typeface="Carlito"/>
              </a:rPr>
              <a:t>de </a:t>
            </a:r>
            <a:r>
              <a:rPr dirty="0" sz="1500" spc="-5" b="1">
                <a:latin typeface="Carlito"/>
                <a:cs typeface="Carlito"/>
              </a:rPr>
              <a:t>Limpieza </a:t>
            </a:r>
            <a:r>
              <a:rPr dirty="0" sz="1500" b="1">
                <a:latin typeface="Carlito"/>
                <a:cs typeface="Carlito"/>
              </a:rPr>
              <a:t>y </a:t>
            </a:r>
            <a:r>
              <a:rPr dirty="0" sz="1500" spc="-10" b="1">
                <a:latin typeface="Carlito"/>
                <a:cs typeface="Carlito"/>
              </a:rPr>
              <a:t>Mantenimiento: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0">
                <a:latin typeface="Carlito"/>
                <a:cs typeface="Carlito"/>
              </a:rPr>
              <a:t>establecerán </a:t>
            </a:r>
            <a:r>
              <a:rPr dirty="0" sz="1500">
                <a:latin typeface="Carlito"/>
                <a:cs typeface="Carlito"/>
              </a:rPr>
              <a:t>rutinas de </a:t>
            </a:r>
            <a:r>
              <a:rPr dirty="0" sz="1500" spc="-5">
                <a:latin typeface="Carlito"/>
                <a:cs typeface="Carlito"/>
              </a:rPr>
              <a:t>limpieza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mantenimiento periódicas </a:t>
            </a:r>
            <a:r>
              <a:rPr dirty="0" sz="1500" spc="-10">
                <a:latin typeface="Carlito"/>
                <a:cs typeface="Carlito"/>
              </a:rPr>
              <a:t>para </a:t>
            </a:r>
            <a:r>
              <a:rPr dirty="0" sz="1500" spc="-5">
                <a:latin typeface="Carlito"/>
                <a:cs typeface="Carlito"/>
              </a:rPr>
              <a:t>asegurar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10">
                <a:latin typeface="Carlito"/>
                <a:cs typeface="Carlito"/>
              </a:rPr>
              <a:t>limpieza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óptimo  </a:t>
            </a:r>
            <a:r>
              <a:rPr dirty="0" sz="1500" spc="-10">
                <a:latin typeface="Carlito"/>
                <a:cs typeface="Carlito"/>
              </a:rPr>
              <a:t>estado </a:t>
            </a:r>
            <a:r>
              <a:rPr dirty="0" sz="1500">
                <a:latin typeface="Carlito"/>
                <a:cs typeface="Carlito"/>
              </a:rPr>
              <a:t>de las </a:t>
            </a:r>
            <a:r>
              <a:rPr dirty="0" sz="1500" spc="-10">
                <a:latin typeface="Carlito"/>
                <a:cs typeface="Carlito"/>
              </a:rPr>
              <a:t>estanterías </a:t>
            </a:r>
            <a:r>
              <a:rPr dirty="0" sz="1500">
                <a:latin typeface="Carlito"/>
                <a:cs typeface="Carlito"/>
              </a:rPr>
              <a:t>y los moldes. </a:t>
            </a:r>
            <a:r>
              <a:rPr dirty="0" sz="1500" spc="-5">
                <a:latin typeface="Carlito"/>
                <a:cs typeface="Carlito"/>
              </a:rPr>
              <a:t>Cada </a:t>
            </a:r>
            <a:r>
              <a:rPr dirty="0" sz="1500" spc="-10">
                <a:latin typeface="Carlito"/>
                <a:cs typeface="Carlito"/>
              </a:rPr>
              <a:t>colaborador </a:t>
            </a:r>
            <a:r>
              <a:rPr dirty="0" sz="1500" spc="-15">
                <a:latin typeface="Carlito"/>
                <a:cs typeface="Carlito"/>
              </a:rPr>
              <a:t>será </a:t>
            </a:r>
            <a:r>
              <a:rPr dirty="0" sz="1500" spc="-5">
                <a:latin typeface="Carlito"/>
                <a:cs typeface="Carlito"/>
              </a:rPr>
              <a:t>responsable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su </a:t>
            </a:r>
            <a:r>
              <a:rPr dirty="0" sz="1500" spc="-10">
                <a:latin typeface="Carlito"/>
                <a:cs typeface="Carlito"/>
              </a:rPr>
              <a:t>área </a:t>
            </a:r>
            <a:r>
              <a:rPr dirty="0" sz="1500" spc="-5">
                <a:latin typeface="Carlito"/>
                <a:cs typeface="Carlito"/>
              </a:rPr>
              <a:t>de</a:t>
            </a:r>
            <a:r>
              <a:rPr dirty="0" sz="1500" spc="-80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trabajo.</a:t>
            </a:r>
            <a:endParaRPr sz="1500">
              <a:latin typeface="Carlito"/>
              <a:cs typeface="Carlito"/>
            </a:endParaRPr>
          </a:p>
          <a:p>
            <a:pPr marL="241300" marR="549910" indent="-228600">
              <a:lnSpc>
                <a:spcPts val="1620"/>
              </a:lnSpc>
              <a:spcBef>
                <a:spcPts val="1000"/>
              </a:spcBef>
              <a:buAutoNum type="arabicPeriod"/>
              <a:tabLst>
                <a:tab pos="241300" algn="l"/>
              </a:tabLst>
            </a:pPr>
            <a:r>
              <a:rPr dirty="0" sz="1500" spc="-5" b="1">
                <a:latin typeface="Carlito"/>
                <a:cs typeface="Carlito"/>
              </a:rPr>
              <a:t>Comunicación </a:t>
            </a:r>
            <a:r>
              <a:rPr dirty="0" sz="1500" spc="-15" b="1">
                <a:latin typeface="Carlito"/>
                <a:cs typeface="Carlito"/>
              </a:rPr>
              <a:t>Efectiva: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5">
                <a:latin typeface="Carlito"/>
                <a:cs typeface="Carlito"/>
              </a:rPr>
              <a:t>fomentará </a:t>
            </a:r>
            <a:r>
              <a:rPr dirty="0" sz="1500">
                <a:latin typeface="Carlito"/>
                <a:cs typeface="Carlito"/>
              </a:rPr>
              <a:t>una </a:t>
            </a:r>
            <a:r>
              <a:rPr dirty="0" sz="1500" spc="-5">
                <a:latin typeface="Carlito"/>
                <a:cs typeface="Carlito"/>
              </a:rPr>
              <a:t>comunicación </a:t>
            </a:r>
            <a:r>
              <a:rPr dirty="0" sz="1500" spc="-15">
                <a:latin typeface="Carlito"/>
                <a:cs typeface="Carlito"/>
              </a:rPr>
              <a:t>efectiva </a:t>
            </a:r>
            <a:r>
              <a:rPr dirty="0" sz="1500" spc="-10">
                <a:latin typeface="Carlito"/>
                <a:cs typeface="Carlito"/>
              </a:rPr>
              <a:t>entre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miembros </a:t>
            </a:r>
            <a:r>
              <a:rPr dirty="0" sz="1500">
                <a:latin typeface="Carlito"/>
                <a:cs typeface="Carlito"/>
              </a:rPr>
              <a:t>del </a:t>
            </a:r>
            <a:r>
              <a:rPr dirty="0" sz="1500" spc="-5">
                <a:latin typeface="Carlito"/>
                <a:cs typeface="Carlito"/>
              </a:rPr>
              <a:t>equipo </a:t>
            </a:r>
            <a:r>
              <a:rPr dirty="0" sz="1500" spc="-10">
                <a:latin typeface="Carlito"/>
                <a:cs typeface="Carlito"/>
              </a:rPr>
              <a:t>para </a:t>
            </a:r>
            <a:r>
              <a:rPr dirty="0" sz="1500" spc="-5">
                <a:latin typeface="Carlito"/>
                <a:cs typeface="Carlito"/>
              </a:rPr>
              <a:t>abordar </a:t>
            </a:r>
            <a:r>
              <a:rPr dirty="0" sz="1500">
                <a:latin typeface="Carlito"/>
                <a:cs typeface="Carlito"/>
              </a:rPr>
              <a:t>cualquier </a:t>
            </a:r>
            <a:r>
              <a:rPr dirty="0" sz="1500" spc="-5">
                <a:latin typeface="Carlito"/>
                <a:cs typeface="Carlito"/>
              </a:rPr>
              <a:t>problema </a:t>
            </a:r>
            <a:r>
              <a:rPr dirty="0" sz="1500">
                <a:latin typeface="Carlito"/>
                <a:cs typeface="Carlito"/>
              </a:rPr>
              <a:t>o  </a:t>
            </a:r>
            <a:r>
              <a:rPr dirty="0" sz="1500" spc="-5">
                <a:latin typeface="Carlito"/>
                <a:cs typeface="Carlito"/>
              </a:rPr>
              <a:t>sugerencia relacionada </a:t>
            </a:r>
            <a:r>
              <a:rPr dirty="0" sz="1500" spc="-10">
                <a:latin typeface="Carlito"/>
                <a:cs typeface="Carlito"/>
              </a:rPr>
              <a:t>con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implementación </a:t>
            </a:r>
            <a:r>
              <a:rPr dirty="0" sz="1500">
                <a:latin typeface="Carlito"/>
                <a:cs typeface="Carlito"/>
              </a:rPr>
              <a:t>de las </a:t>
            </a:r>
            <a:r>
              <a:rPr dirty="0" sz="1500" spc="-5">
                <a:latin typeface="Carlito"/>
                <a:cs typeface="Carlito"/>
              </a:rPr>
              <a:t>5S </a:t>
            </a:r>
            <a:r>
              <a:rPr dirty="0" sz="1500">
                <a:latin typeface="Carlito"/>
                <a:cs typeface="Carlito"/>
              </a:rPr>
              <a:t>y el </a:t>
            </a:r>
            <a:r>
              <a:rPr dirty="0" sz="1500" spc="-5">
                <a:latin typeface="Carlito"/>
                <a:cs typeface="Carlito"/>
              </a:rPr>
              <a:t>área de almacenamiento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7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moldes.</a:t>
            </a:r>
            <a:endParaRPr sz="1500">
              <a:latin typeface="Carlito"/>
              <a:cs typeface="Carlito"/>
            </a:endParaRPr>
          </a:p>
          <a:p>
            <a:pPr marL="241300" marR="810260" indent="-228600">
              <a:lnSpc>
                <a:spcPts val="1620"/>
              </a:lnSpc>
              <a:spcBef>
                <a:spcPts val="994"/>
              </a:spcBef>
              <a:buAutoNum type="arabicPeriod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Reconocimiento </a:t>
            </a:r>
            <a:r>
              <a:rPr dirty="0" sz="1500" b="1">
                <a:latin typeface="Carlito"/>
                <a:cs typeface="Carlito"/>
              </a:rPr>
              <a:t>y </a:t>
            </a:r>
            <a:r>
              <a:rPr dirty="0" sz="1500" spc="-5" b="1">
                <a:latin typeface="Carlito"/>
                <a:cs typeface="Carlito"/>
              </a:rPr>
              <a:t>Premiación: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0">
                <a:latin typeface="Carlito"/>
                <a:cs typeface="Carlito"/>
              </a:rPr>
              <a:t>reconocerá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premiará </a:t>
            </a:r>
            <a:r>
              <a:rPr dirty="0" sz="1500">
                <a:latin typeface="Carlito"/>
                <a:cs typeface="Carlito"/>
              </a:rPr>
              <a:t>el </a:t>
            </a:r>
            <a:r>
              <a:rPr dirty="0" sz="1500" spc="-10">
                <a:latin typeface="Carlito"/>
                <a:cs typeface="Carlito"/>
              </a:rPr>
              <a:t>esfuerzo </a:t>
            </a:r>
            <a:r>
              <a:rPr dirty="0" sz="1500">
                <a:latin typeface="Carlito"/>
                <a:cs typeface="Carlito"/>
              </a:rPr>
              <a:t>y el </a:t>
            </a:r>
            <a:r>
              <a:rPr dirty="0" sz="1500" spc="-5">
                <a:latin typeface="Carlito"/>
                <a:cs typeface="Carlito"/>
              </a:rPr>
              <a:t>compromiso </a:t>
            </a:r>
            <a:r>
              <a:rPr dirty="0" sz="1500">
                <a:latin typeface="Carlito"/>
                <a:cs typeface="Carlito"/>
              </a:rPr>
              <a:t>de los </a:t>
            </a:r>
            <a:r>
              <a:rPr dirty="0" sz="1500" spc="-5">
                <a:latin typeface="Carlito"/>
                <a:cs typeface="Carlito"/>
              </a:rPr>
              <a:t>colaboradores </a:t>
            </a:r>
            <a:r>
              <a:rPr dirty="0" sz="1500">
                <a:latin typeface="Carlito"/>
                <a:cs typeface="Carlito"/>
              </a:rPr>
              <a:t>que </a:t>
            </a:r>
            <a:r>
              <a:rPr dirty="0" sz="1500" spc="-5">
                <a:latin typeface="Carlito"/>
                <a:cs typeface="Carlito"/>
              </a:rPr>
              <a:t>destaquen </a:t>
            </a:r>
            <a:r>
              <a:rPr dirty="0" sz="1500">
                <a:latin typeface="Carlito"/>
                <a:cs typeface="Carlito"/>
              </a:rPr>
              <a:t>en la  </a:t>
            </a:r>
            <a:r>
              <a:rPr dirty="0" sz="1500" spc="-5">
                <a:latin typeface="Carlito"/>
                <a:cs typeface="Carlito"/>
              </a:rPr>
              <a:t>implementación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mantenimiento </a:t>
            </a:r>
            <a:r>
              <a:rPr dirty="0" sz="1500">
                <a:latin typeface="Carlito"/>
                <a:cs typeface="Carlito"/>
              </a:rPr>
              <a:t>de las </a:t>
            </a:r>
            <a:r>
              <a:rPr dirty="0" sz="1500" spc="-5">
                <a:latin typeface="Carlito"/>
                <a:cs typeface="Carlito"/>
              </a:rPr>
              <a:t>5S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el área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almacenamiento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7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moldes.</a:t>
            </a:r>
            <a:endParaRPr sz="1500">
              <a:latin typeface="Carlito"/>
              <a:cs typeface="Carlito"/>
            </a:endParaRPr>
          </a:p>
          <a:p>
            <a:pPr marL="241300" indent="-228600">
              <a:lnSpc>
                <a:spcPts val="1710"/>
              </a:lnSpc>
              <a:spcBef>
                <a:spcPts val="805"/>
              </a:spcBef>
              <a:buAutoNum type="arabicPeriod"/>
              <a:tabLst>
                <a:tab pos="241300" algn="l"/>
              </a:tabLst>
            </a:pPr>
            <a:r>
              <a:rPr dirty="0" sz="1500" spc="-10" b="1">
                <a:latin typeface="Carlito"/>
                <a:cs typeface="Carlito"/>
              </a:rPr>
              <a:t>Evaluación </a:t>
            </a:r>
            <a:r>
              <a:rPr dirty="0" sz="1500" b="1">
                <a:latin typeface="Carlito"/>
                <a:cs typeface="Carlito"/>
              </a:rPr>
              <a:t>de </a:t>
            </a:r>
            <a:r>
              <a:rPr dirty="0" sz="1500" spc="-10" b="1">
                <a:latin typeface="Carlito"/>
                <a:cs typeface="Carlito"/>
              </a:rPr>
              <a:t>Resultados: </a:t>
            </a:r>
            <a:r>
              <a:rPr dirty="0" sz="1500" spc="-5">
                <a:latin typeface="Carlito"/>
                <a:cs typeface="Carlito"/>
              </a:rPr>
              <a:t>Se </a:t>
            </a:r>
            <a:r>
              <a:rPr dirty="0" sz="1500" spc="-10">
                <a:latin typeface="Carlito"/>
                <a:cs typeface="Carlito"/>
              </a:rPr>
              <a:t>evaluarán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resultados obtenidos mediante </a:t>
            </a:r>
            <a:r>
              <a:rPr dirty="0" sz="1500">
                <a:latin typeface="Carlito"/>
                <a:cs typeface="Carlito"/>
              </a:rPr>
              <a:t>la </a:t>
            </a:r>
            <a:r>
              <a:rPr dirty="0" sz="1500" spc="-5">
                <a:latin typeface="Carlito"/>
                <a:cs typeface="Carlito"/>
              </a:rPr>
              <a:t>implementación de </a:t>
            </a:r>
            <a:r>
              <a:rPr dirty="0" sz="1500">
                <a:latin typeface="Carlito"/>
                <a:cs typeface="Carlito"/>
              </a:rPr>
              <a:t>las </a:t>
            </a:r>
            <a:r>
              <a:rPr dirty="0" sz="1500" spc="-5">
                <a:latin typeface="Carlito"/>
                <a:cs typeface="Carlito"/>
              </a:rPr>
              <a:t>5S </a:t>
            </a:r>
            <a:r>
              <a:rPr dirty="0" sz="1500">
                <a:latin typeface="Carlito"/>
                <a:cs typeface="Carlito"/>
              </a:rPr>
              <a:t>en </a:t>
            </a:r>
            <a:r>
              <a:rPr dirty="0" sz="1500" spc="-5">
                <a:latin typeface="Carlito"/>
                <a:cs typeface="Carlito"/>
              </a:rPr>
              <a:t>el área </a:t>
            </a:r>
            <a:r>
              <a:rPr dirty="0" sz="1500">
                <a:latin typeface="Carlito"/>
                <a:cs typeface="Carlito"/>
              </a:rPr>
              <a:t>de </a:t>
            </a:r>
            <a:r>
              <a:rPr dirty="0" sz="1500" spc="-5">
                <a:latin typeface="Carlito"/>
                <a:cs typeface="Carlito"/>
              </a:rPr>
              <a:t>almacenamiento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endParaRPr sz="1500">
              <a:latin typeface="Carlito"/>
              <a:cs typeface="Carlito"/>
            </a:endParaRPr>
          </a:p>
          <a:p>
            <a:pPr marL="241300">
              <a:lnSpc>
                <a:spcPts val="1710"/>
              </a:lnSpc>
            </a:pPr>
            <a:r>
              <a:rPr dirty="0" sz="1500">
                <a:latin typeface="Carlito"/>
                <a:cs typeface="Carlito"/>
              </a:rPr>
              <a:t>moldes, </a:t>
            </a:r>
            <a:r>
              <a:rPr dirty="0" sz="1500" spc="-5">
                <a:latin typeface="Carlito"/>
                <a:cs typeface="Carlito"/>
              </a:rPr>
              <a:t>identificando </a:t>
            </a:r>
            <a:r>
              <a:rPr dirty="0" sz="1500">
                <a:latin typeface="Carlito"/>
                <a:cs typeface="Carlito"/>
              </a:rPr>
              <a:t>oportunidades </a:t>
            </a:r>
            <a:r>
              <a:rPr dirty="0" sz="1500" spc="-5">
                <a:latin typeface="Carlito"/>
                <a:cs typeface="Carlito"/>
              </a:rPr>
              <a:t>de </a:t>
            </a:r>
            <a:r>
              <a:rPr dirty="0" sz="1500" spc="-10">
                <a:latin typeface="Carlito"/>
                <a:cs typeface="Carlito"/>
              </a:rPr>
              <a:t>mejora </a:t>
            </a:r>
            <a:r>
              <a:rPr dirty="0" sz="1500">
                <a:latin typeface="Carlito"/>
                <a:cs typeface="Carlito"/>
              </a:rPr>
              <a:t>y </a:t>
            </a:r>
            <a:r>
              <a:rPr dirty="0" sz="1500" spc="-5">
                <a:latin typeface="Carlito"/>
                <a:cs typeface="Carlito"/>
              </a:rPr>
              <a:t>celebrando </a:t>
            </a:r>
            <a:r>
              <a:rPr dirty="0" sz="1500">
                <a:latin typeface="Carlito"/>
                <a:cs typeface="Carlito"/>
              </a:rPr>
              <a:t>los </a:t>
            </a:r>
            <a:r>
              <a:rPr dirty="0" sz="1500" spc="-5">
                <a:latin typeface="Carlito"/>
                <a:cs typeface="Carlito"/>
              </a:rPr>
              <a:t>logros</a:t>
            </a:r>
            <a:r>
              <a:rPr dirty="0" sz="1500" spc="-85">
                <a:latin typeface="Carlito"/>
                <a:cs typeface="Carlito"/>
              </a:rPr>
              <a:t> </a:t>
            </a:r>
            <a:r>
              <a:rPr dirty="0" sz="1500" spc="-5">
                <a:latin typeface="Carlito"/>
                <a:cs typeface="Carlito"/>
              </a:rPr>
              <a:t>alcanzados.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447675" marR="5080">
              <a:lnSpc>
                <a:spcPts val="3670"/>
              </a:lnSpc>
              <a:spcBef>
                <a:spcPts val="560"/>
              </a:spcBef>
            </a:pPr>
            <a:r>
              <a:rPr dirty="0" spc="-10"/>
              <a:t>Beneficios </a:t>
            </a:r>
            <a:r>
              <a:rPr dirty="0" spc="-5"/>
              <a:t>de la </a:t>
            </a:r>
            <a:r>
              <a:rPr dirty="0" spc="-10"/>
              <a:t>Implementación </a:t>
            </a:r>
            <a:r>
              <a:rPr dirty="0" spc="-5"/>
              <a:t>de la </a:t>
            </a:r>
            <a:r>
              <a:rPr dirty="0" spc="-10"/>
              <a:t>Metodología </a:t>
            </a:r>
            <a:r>
              <a:rPr dirty="0" spc="-5"/>
              <a:t>5S  en el </a:t>
            </a:r>
            <a:r>
              <a:rPr dirty="0" spc="-15"/>
              <a:t>Área </a:t>
            </a:r>
            <a:r>
              <a:rPr dirty="0" spc="-5"/>
              <a:t>de </a:t>
            </a:r>
            <a:r>
              <a:rPr dirty="0" spc="-10"/>
              <a:t>Almacenamiento </a:t>
            </a:r>
            <a:r>
              <a:rPr dirty="0" spc="-5"/>
              <a:t>de</a:t>
            </a:r>
            <a:r>
              <a:rPr dirty="0" spc="50"/>
              <a:t> </a:t>
            </a:r>
            <a:r>
              <a:rPr dirty="0" spc="-10"/>
              <a:t>Moldes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73" y="1868805"/>
            <a:ext cx="10777220" cy="466915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just" marL="12700" marR="6350">
              <a:lnSpc>
                <a:spcPct val="70000"/>
              </a:lnSpc>
              <a:spcBef>
                <a:spcPts val="605"/>
              </a:spcBef>
            </a:pPr>
            <a:r>
              <a:rPr dirty="0" sz="1400" spc="-5">
                <a:latin typeface="Carlito"/>
                <a:cs typeface="Carlito"/>
              </a:rPr>
              <a:t>La implementación exitosa 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metodología 5S en el área de almacenamiento de moldes ha </a:t>
            </a:r>
            <a:r>
              <a:rPr dirty="0" sz="1400" spc="-10">
                <a:latin typeface="Carlito"/>
                <a:cs typeface="Carlito"/>
              </a:rPr>
              <a:t>generado </a:t>
            </a:r>
            <a:r>
              <a:rPr dirty="0" sz="1400" spc="-5">
                <a:latin typeface="Carlito"/>
                <a:cs typeface="Carlito"/>
              </a:rPr>
              <a:t>una serie de beneficios significativos, </a:t>
            </a:r>
            <a:r>
              <a:rPr dirty="0" sz="1400">
                <a:latin typeface="Carlito"/>
                <a:cs typeface="Carlito"/>
              </a:rPr>
              <a:t>que  </a:t>
            </a:r>
            <a:r>
              <a:rPr dirty="0" sz="1400" spc="-5">
                <a:latin typeface="Carlito"/>
                <a:cs typeface="Carlito"/>
              </a:rPr>
              <a:t>han impactado positivamente </a:t>
            </a:r>
            <a:r>
              <a:rPr dirty="0" sz="1400" spc="-10">
                <a:latin typeface="Carlito"/>
                <a:cs typeface="Carlito"/>
              </a:rPr>
              <a:t>tanto </a:t>
            </a:r>
            <a:r>
              <a:rPr dirty="0" sz="1400" spc="-5">
                <a:latin typeface="Carlito"/>
                <a:cs typeface="Carlito"/>
              </a:rPr>
              <a:t>en el rendimiento </a:t>
            </a:r>
            <a:r>
              <a:rPr dirty="0" sz="1400" spc="-10">
                <a:latin typeface="Carlito"/>
                <a:cs typeface="Carlito"/>
              </a:rPr>
              <a:t>operativo como </a:t>
            </a:r>
            <a:r>
              <a:rPr dirty="0" sz="1400" spc="-5">
                <a:latin typeface="Carlito"/>
                <a:cs typeface="Carlito"/>
              </a:rPr>
              <a:t>en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calidad 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10">
                <a:latin typeface="Carlito"/>
                <a:cs typeface="Carlito"/>
              </a:rPr>
              <a:t>productos </a:t>
            </a:r>
            <a:r>
              <a:rPr dirty="0" sz="1400">
                <a:latin typeface="Carlito"/>
                <a:cs typeface="Carlito"/>
              </a:rPr>
              <a:t>y la </a:t>
            </a:r>
            <a:r>
              <a:rPr dirty="0" sz="1400" spc="-5">
                <a:latin typeface="Carlito"/>
                <a:cs typeface="Carlito"/>
              </a:rPr>
              <a:t>satisfacción del cliente. Los </a:t>
            </a:r>
            <a:r>
              <a:rPr dirty="0" sz="1400">
                <a:latin typeface="Carlito"/>
                <a:cs typeface="Carlito"/>
              </a:rPr>
              <a:t>principales  </a:t>
            </a:r>
            <a:r>
              <a:rPr dirty="0" sz="1400" spc="-5">
                <a:latin typeface="Carlito"/>
                <a:cs typeface="Carlito"/>
              </a:rPr>
              <a:t>beneficios </a:t>
            </a:r>
            <a:r>
              <a:rPr dirty="0" sz="1400">
                <a:latin typeface="Carlito"/>
                <a:cs typeface="Carlito"/>
              </a:rPr>
              <a:t>son los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siguientes:</a:t>
            </a:r>
            <a:endParaRPr sz="1400">
              <a:latin typeface="Carlito"/>
              <a:cs typeface="Carlito"/>
            </a:endParaRPr>
          </a:p>
          <a:p>
            <a:pPr algn="just" marL="241300" marR="5715" indent="-228600">
              <a:lnSpc>
                <a:spcPct val="70000"/>
              </a:lnSpc>
              <a:spcBef>
                <a:spcPts val="1000"/>
              </a:spcBef>
              <a:buAutoNum type="arabicPeriod"/>
              <a:tabLst>
                <a:tab pos="241300" algn="l"/>
              </a:tabLst>
            </a:pPr>
            <a:r>
              <a:rPr dirty="0" sz="1400" spc="-15" b="1">
                <a:latin typeface="Carlito"/>
                <a:cs typeface="Carlito"/>
              </a:rPr>
              <a:t>Mayor </a:t>
            </a:r>
            <a:r>
              <a:rPr dirty="0" sz="1400" spc="-5" b="1">
                <a:latin typeface="Carlito"/>
                <a:cs typeface="Carlito"/>
              </a:rPr>
              <a:t>Eficiencia </a:t>
            </a:r>
            <a:r>
              <a:rPr dirty="0" sz="1400" b="1">
                <a:latin typeface="Carlito"/>
                <a:cs typeface="Carlito"/>
              </a:rPr>
              <a:t>y </a:t>
            </a:r>
            <a:r>
              <a:rPr dirty="0" sz="1400" spc="-5" b="1">
                <a:latin typeface="Carlito"/>
                <a:cs typeface="Carlito"/>
              </a:rPr>
              <a:t>Productividad: </a:t>
            </a:r>
            <a:r>
              <a:rPr dirty="0" sz="1400" spc="-5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nueva organización </a:t>
            </a:r>
            <a:r>
              <a:rPr dirty="0" sz="1400">
                <a:latin typeface="Carlito"/>
                <a:cs typeface="Carlito"/>
              </a:rPr>
              <a:t>y disposición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ha permitido un </a:t>
            </a:r>
            <a:r>
              <a:rPr dirty="0" sz="1400">
                <a:latin typeface="Carlito"/>
                <a:cs typeface="Carlito"/>
              </a:rPr>
              <a:t>acceso </a:t>
            </a:r>
            <a:r>
              <a:rPr dirty="0" sz="1400" spc="-5">
                <a:latin typeface="Carlito"/>
                <a:cs typeface="Carlito"/>
              </a:rPr>
              <a:t>más rápido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eficiente </a:t>
            </a:r>
            <a:r>
              <a:rPr dirty="0" sz="1400">
                <a:latin typeface="Carlito"/>
                <a:cs typeface="Carlito"/>
              </a:rPr>
              <a:t>a los  </a:t>
            </a:r>
            <a:r>
              <a:rPr dirty="0" sz="1400" spc="-5">
                <a:latin typeface="Carlito"/>
                <a:cs typeface="Carlito"/>
              </a:rPr>
              <a:t>elementos </a:t>
            </a:r>
            <a:r>
              <a:rPr dirty="0" sz="1400">
                <a:latin typeface="Carlito"/>
                <a:cs typeface="Carlito"/>
              </a:rPr>
              <a:t>necesarios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 spc="-5">
                <a:latin typeface="Carlito"/>
                <a:cs typeface="Carlito"/>
              </a:rPr>
              <a:t>el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 spc="-10">
                <a:latin typeface="Carlito"/>
                <a:cs typeface="Carlito"/>
              </a:rPr>
              <a:t>producción. Esto </a:t>
            </a:r>
            <a:r>
              <a:rPr dirty="0" sz="1400" spc="-5">
                <a:latin typeface="Carlito"/>
                <a:cs typeface="Carlito"/>
              </a:rPr>
              <a:t>ha </a:t>
            </a:r>
            <a:r>
              <a:rPr dirty="0" sz="1400" spc="-10">
                <a:latin typeface="Carlito"/>
                <a:cs typeface="Carlito"/>
              </a:rPr>
              <a:t>reducido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tiempos de búsqueda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mejorado el flujo de </a:t>
            </a:r>
            <a:r>
              <a:rPr dirty="0" sz="1400" spc="-10">
                <a:latin typeface="Carlito"/>
                <a:cs typeface="Carlito"/>
              </a:rPr>
              <a:t>trabajo, </a:t>
            </a:r>
            <a:r>
              <a:rPr dirty="0" sz="1400" spc="-5">
                <a:latin typeface="Carlito"/>
                <a:cs typeface="Carlito"/>
              </a:rPr>
              <a:t>aumentando </a:t>
            </a:r>
            <a:r>
              <a:rPr dirty="0" sz="1400">
                <a:latin typeface="Carlito"/>
                <a:cs typeface="Carlito"/>
              </a:rPr>
              <a:t>la  </a:t>
            </a:r>
            <a:r>
              <a:rPr dirty="0" sz="1400" spc="-5">
                <a:latin typeface="Carlito"/>
                <a:cs typeface="Carlito"/>
              </a:rPr>
              <a:t>productividad del</a:t>
            </a:r>
            <a:r>
              <a:rPr dirty="0" sz="1400" spc="3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equipo.</a:t>
            </a:r>
            <a:endParaRPr sz="1400">
              <a:latin typeface="Carlito"/>
              <a:cs typeface="Carlito"/>
            </a:endParaRPr>
          </a:p>
          <a:p>
            <a:pPr algn="just" marL="241300" indent="-228600">
              <a:lnSpc>
                <a:spcPts val="1430"/>
              </a:lnSpc>
              <a:spcBef>
                <a:spcPts val="490"/>
              </a:spcBef>
              <a:buAutoNum type="arabicPeriod"/>
              <a:tabLst>
                <a:tab pos="241300" algn="l"/>
              </a:tabLst>
            </a:pPr>
            <a:r>
              <a:rPr dirty="0" sz="1400" spc="-5" b="1">
                <a:latin typeface="Carlito"/>
                <a:cs typeface="Carlito"/>
              </a:rPr>
              <a:t>Reducción</a:t>
            </a:r>
            <a:r>
              <a:rPr dirty="0" sz="1400" spc="125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de</a:t>
            </a:r>
            <a:r>
              <a:rPr dirty="0" sz="1400" spc="12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Desperdicios:</a:t>
            </a:r>
            <a:r>
              <a:rPr dirty="0" sz="1400" spc="120" b="1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La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clasificación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moldes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necesarios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eliminación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aquellos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en</a:t>
            </a:r>
            <a:r>
              <a:rPr dirty="0" sz="1400" spc="11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desuso</a:t>
            </a:r>
            <a:r>
              <a:rPr dirty="0" sz="1400" spc="1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en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mal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estado</a:t>
            </a:r>
            <a:r>
              <a:rPr dirty="0" sz="1400" spc="12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ha</a:t>
            </a:r>
            <a:r>
              <a:rPr dirty="0" sz="1400" spc="1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disminuido</a:t>
            </a:r>
            <a:r>
              <a:rPr dirty="0" sz="1400" spc="114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endParaRPr sz="1400">
              <a:latin typeface="Carlito"/>
              <a:cs typeface="Carlito"/>
            </a:endParaRPr>
          </a:p>
          <a:p>
            <a:pPr algn="just" marL="241300">
              <a:lnSpc>
                <a:spcPts val="1430"/>
              </a:lnSpc>
            </a:pPr>
            <a:r>
              <a:rPr dirty="0" sz="1400" spc="-5">
                <a:latin typeface="Carlito"/>
                <a:cs typeface="Carlito"/>
              </a:rPr>
              <a:t>acumulación de elementos innecesarios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5">
                <a:latin typeface="Carlito"/>
                <a:cs typeface="Carlito"/>
              </a:rPr>
              <a:t>el área de almacenamiento. Como </a:t>
            </a:r>
            <a:r>
              <a:rPr dirty="0" sz="1400" spc="-10">
                <a:latin typeface="Carlito"/>
                <a:cs typeface="Carlito"/>
              </a:rPr>
              <a:t>resultado, </a:t>
            </a:r>
            <a:r>
              <a:rPr dirty="0" sz="1400">
                <a:latin typeface="Carlito"/>
                <a:cs typeface="Carlito"/>
              </a:rPr>
              <a:t>se </a:t>
            </a:r>
            <a:r>
              <a:rPr dirty="0" sz="1400" spc="-5">
                <a:latin typeface="Carlito"/>
                <a:cs typeface="Carlito"/>
              </a:rPr>
              <a:t>ha </a:t>
            </a:r>
            <a:r>
              <a:rPr dirty="0" sz="1400" spc="-10">
                <a:latin typeface="Carlito"/>
                <a:cs typeface="Carlito"/>
              </a:rPr>
              <a:t>reducido </a:t>
            </a:r>
            <a:r>
              <a:rPr dirty="0" sz="1400" spc="-5">
                <a:latin typeface="Carlito"/>
                <a:cs typeface="Carlito"/>
              </a:rPr>
              <a:t>el desperdicio de espacio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27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recursos.</a:t>
            </a:r>
            <a:endParaRPr sz="1400">
              <a:latin typeface="Carlito"/>
              <a:cs typeface="Carlito"/>
            </a:endParaRPr>
          </a:p>
          <a:p>
            <a:pPr algn="just" marL="241300" marR="5080" indent="-228600">
              <a:lnSpc>
                <a:spcPct val="70000"/>
              </a:lnSpc>
              <a:spcBef>
                <a:spcPts val="1010"/>
              </a:spcBef>
              <a:buAutoNum type="arabicPeriod" startAt="3"/>
              <a:tabLst>
                <a:tab pos="241300" algn="l"/>
              </a:tabLst>
            </a:pPr>
            <a:r>
              <a:rPr dirty="0" sz="1400" spc="-10" b="1">
                <a:latin typeface="Carlito"/>
                <a:cs typeface="Carlito"/>
              </a:rPr>
              <a:t>Mejora en </a:t>
            </a:r>
            <a:r>
              <a:rPr dirty="0" sz="1400" b="1">
                <a:latin typeface="Carlito"/>
                <a:cs typeface="Carlito"/>
              </a:rPr>
              <a:t>la </a:t>
            </a:r>
            <a:r>
              <a:rPr dirty="0" sz="1400" spc="-5" b="1">
                <a:latin typeface="Carlito"/>
                <a:cs typeface="Carlito"/>
              </a:rPr>
              <a:t>Calidad </a:t>
            </a:r>
            <a:r>
              <a:rPr dirty="0" sz="1400" b="1">
                <a:latin typeface="Carlito"/>
                <a:cs typeface="Carlito"/>
              </a:rPr>
              <a:t>del </a:t>
            </a:r>
            <a:r>
              <a:rPr dirty="0" sz="1400" spc="-10" b="1">
                <a:latin typeface="Carlito"/>
                <a:cs typeface="Carlito"/>
              </a:rPr>
              <a:t>Producto: </a:t>
            </a:r>
            <a:r>
              <a:rPr dirty="0" sz="1400" spc="-5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organización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limpieza del área de almacenamiento de moldes </a:t>
            </a:r>
            <a:r>
              <a:rPr dirty="0" sz="1400" spc="5">
                <a:latin typeface="Carlito"/>
                <a:cs typeface="Carlito"/>
              </a:rPr>
              <a:t>han </a:t>
            </a:r>
            <a:r>
              <a:rPr dirty="0" sz="1400" spc="-5">
                <a:latin typeface="Carlito"/>
                <a:cs typeface="Carlito"/>
              </a:rPr>
              <a:t>contribuido </a:t>
            </a:r>
            <a:r>
              <a:rPr dirty="0" sz="1400">
                <a:latin typeface="Carlito"/>
                <a:cs typeface="Carlito"/>
              </a:rPr>
              <a:t>a </a:t>
            </a:r>
            <a:r>
              <a:rPr dirty="0" sz="1400" spc="-5">
                <a:latin typeface="Carlito"/>
                <a:cs typeface="Carlito"/>
              </a:rPr>
              <a:t>mantenerlos en óptimas  condiciones. </a:t>
            </a:r>
            <a:r>
              <a:rPr dirty="0" sz="1400" spc="-10">
                <a:latin typeface="Carlito"/>
                <a:cs typeface="Carlito"/>
              </a:rPr>
              <a:t>Esto </a:t>
            </a:r>
            <a:r>
              <a:rPr dirty="0" sz="1400" spc="-5">
                <a:latin typeface="Carlito"/>
                <a:cs typeface="Carlito"/>
              </a:rPr>
              <a:t>ha tenido </a:t>
            </a:r>
            <a:r>
              <a:rPr dirty="0" sz="1400">
                <a:latin typeface="Carlito"/>
                <a:cs typeface="Carlito"/>
              </a:rPr>
              <a:t>un </a:t>
            </a:r>
            <a:r>
              <a:rPr dirty="0" sz="1400" spc="-5">
                <a:latin typeface="Carlito"/>
                <a:cs typeface="Carlito"/>
              </a:rPr>
              <a:t>impacto </a:t>
            </a:r>
            <a:r>
              <a:rPr dirty="0" sz="1400" spc="-10">
                <a:latin typeface="Carlito"/>
                <a:cs typeface="Carlito"/>
              </a:rPr>
              <a:t>directo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5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calidad </a:t>
            </a:r>
            <a:r>
              <a:rPr dirty="0" sz="1400">
                <a:latin typeface="Carlito"/>
                <a:cs typeface="Carlito"/>
              </a:rPr>
              <a:t>de los </a:t>
            </a:r>
            <a:r>
              <a:rPr dirty="0" sz="1400" spc="-10">
                <a:latin typeface="Carlito"/>
                <a:cs typeface="Carlito"/>
              </a:rPr>
              <a:t>productos </a:t>
            </a:r>
            <a:r>
              <a:rPr dirty="0" sz="1400" spc="-5">
                <a:latin typeface="Carlito"/>
                <a:cs typeface="Carlito"/>
              </a:rPr>
              <a:t>finales, evitando </a:t>
            </a:r>
            <a:r>
              <a:rPr dirty="0" sz="1400">
                <a:latin typeface="Carlito"/>
                <a:cs typeface="Carlito"/>
              </a:rPr>
              <a:t>daños y </a:t>
            </a:r>
            <a:r>
              <a:rPr dirty="0" sz="1400" spc="-5">
                <a:latin typeface="Carlito"/>
                <a:cs typeface="Carlito"/>
              </a:rPr>
              <a:t>asegurando </a:t>
            </a:r>
            <a:r>
              <a:rPr dirty="0" sz="1400">
                <a:latin typeface="Carlito"/>
                <a:cs typeface="Carlito"/>
              </a:rPr>
              <a:t>una </a:t>
            </a:r>
            <a:r>
              <a:rPr dirty="0" sz="1400" spc="-5">
                <a:latin typeface="Carlito"/>
                <a:cs typeface="Carlito"/>
              </a:rPr>
              <a:t>producción más  </a:t>
            </a:r>
            <a:r>
              <a:rPr dirty="0" sz="1400" spc="-10">
                <a:latin typeface="Carlito"/>
                <a:cs typeface="Carlito"/>
              </a:rPr>
              <a:t>consistente.</a:t>
            </a:r>
            <a:endParaRPr sz="1400">
              <a:latin typeface="Carlito"/>
              <a:cs typeface="Carlito"/>
            </a:endParaRPr>
          </a:p>
          <a:p>
            <a:pPr algn="just" marL="241300" marR="5080" indent="-228600">
              <a:lnSpc>
                <a:spcPct val="70000"/>
              </a:lnSpc>
              <a:spcBef>
                <a:spcPts val="994"/>
              </a:spcBef>
              <a:buAutoNum type="arabicPeriod" startAt="3"/>
              <a:tabLst>
                <a:tab pos="241300" algn="l"/>
              </a:tabLst>
            </a:pPr>
            <a:r>
              <a:rPr dirty="0" sz="1400" spc="-10" b="1">
                <a:latin typeface="Carlito"/>
                <a:cs typeface="Carlito"/>
              </a:rPr>
              <a:t>Entorno </a:t>
            </a:r>
            <a:r>
              <a:rPr dirty="0" sz="1400" spc="-5" b="1">
                <a:latin typeface="Carlito"/>
                <a:cs typeface="Carlito"/>
              </a:rPr>
              <a:t>de </a:t>
            </a:r>
            <a:r>
              <a:rPr dirty="0" sz="1400" spc="-20" b="1">
                <a:latin typeface="Carlito"/>
                <a:cs typeface="Carlito"/>
              </a:rPr>
              <a:t>Trabajo </a:t>
            </a:r>
            <a:r>
              <a:rPr dirty="0" sz="1400" spc="-5" b="1">
                <a:latin typeface="Carlito"/>
                <a:cs typeface="Carlito"/>
              </a:rPr>
              <a:t>más Seguro: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orden </a:t>
            </a:r>
            <a:r>
              <a:rPr dirty="0" sz="1400">
                <a:latin typeface="Carlito"/>
                <a:cs typeface="Carlito"/>
              </a:rPr>
              <a:t>y la </a:t>
            </a:r>
            <a:r>
              <a:rPr dirty="0" sz="1400" spc="-10">
                <a:latin typeface="Carlito"/>
                <a:cs typeface="Carlito"/>
              </a:rPr>
              <a:t>limpieza </a:t>
            </a:r>
            <a:r>
              <a:rPr dirty="0" sz="1400">
                <a:latin typeface="Carlito"/>
                <a:cs typeface="Carlito"/>
              </a:rPr>
              <a:t>han </a:t>
            </a:r>
            <a:r>
              <a:rPr dirty="0" sz="1400" spc="-10">
                <a:latin typeface="Carlito"/>
                <a:cs typeface="Carlito"/>
              </a:rPr>
              <a:t>creado </a:t>
            </a:r>
            <a:r>
              <a:rPr dirty="0" sz="1400">
                <a:latin typeface="Carlito"/>
                <a:cs typeface="Carlito"/>
              </a:rPr>
              <a:t>un </a:t>
            </a:r>
            <a:r>
              <a:rPr dirty="0" sz="1400" spc="-5">
                <a:latin typeface="Carlito"/>
                <a:cs typeface="Carlito"/>
              </a:rPr>
              <a:t>entorno de trabajo más seguro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10">
                <a:latin typeface="Carlito"/>
                <a:cs typeface="Carlito"/>
              </a:rPr>
              <a:t>colaboradores. </a:t>
            </a:r>
            <a:r>
              <a:rPr dirty="0" sz="1400" spc="-5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correcta  </a:t>
            </a:r>
            <a:r>
              <a:rPr dirty="0" sz="1400" spc="-5">
                <a:latin typeface="Carlito"/>
                <a:cs typeface="Carlito"/>
              </a:rPr>
              <a:t>ubicación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manipulación 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 spc="-10">
                <a:latin typeface="Carlito"/>
                <a:cs typeface="Carlito"/>
              </a:rPr>
              <a:t>reducen </a:t>
            </a:r>
            <a:r>
              <a:rPr dirty="0" sz="1400" spc="-5">
                <a:latin typeface="Carlito"/>
                <a:cs typeface="Carlito"/>
              </a:rPr>
              <a:t>el </a:t>
            </a:r>
            <a:r>
              <a:rPr dirty="0" sz="1400">
                <a:latin typeface="Carlito"/>
                <a:cs typeface="Carlito"/>
              </a:rPr>
              <a:t>riesgo </a:t>
            </a:r>
            <a:r>
              <a:rPr dirty="0" sz="1400" spc="-5">
                <a:latin typeface="Carlito"/>
                <a:cs typeface="Carlito"/>
              </a:rPr>
              <a:t>de accidentes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6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lesiones.</a:t>
            </a:r>
            <a:endParaRPr sz="1400">
              <a:latin typeface="Carlito"/>
              <a:cs typeface="Carlito"/>
            </a:endParaRPr>
          </a:p>
          <a:p>
            <a:pPr algn="just" marL="241300" marR="7620" indent="-228600">
              <a:lnSpc>
                <a:spcPct val="70000"/>
              </a:lnSpc>
              <a:spcBef>
                <a:spcPts val="1000"/>
              </a:spcBef>
              <a:buAutoNum type="arabicPeriod" startAt="3"/>
              <a:tabLst>
                <a:tab pos="241300" algn="l"/>
              </a:tabLst>
            </a:pPr>
            <a:r>
              <a:rPr dirty="0" sz="1400" spc="-10" b="1">
                <a:latin typeface="Carlito"/>
                <a:cs typeface="Carlito"/>
              </a:rPr>
              <a:t>Mejora </a:t>
            </a:r>
            <a:r>
              <a:rPr dirty="0" sz="1400" b="1">
                <a:latin typeface="Carlito"/>
                <a:cs typeface="Carlito"/>
              </a:rPr>
              <a:t>en la </a:t>
            </a:r>
            <a:r>
              <a:rPr dirty="0" sz="1400" spc="-10" b="1">
                <a:latin typeface="Carlito"/>
                <a:cs typeface="Carlito"/>
              </a:rPr>
              <a:t>Imagen </a:t>
            </a:r>
            <a:r>
              <a:rPr dirty="0" sz="1400" b="1">
                <a:latin typeface="Carlito"/>
                <a:cs typeface="Carlito"/>
              </a:rPr>
              <a:t>de la </a:t>
            </a:r>
            <a:r>
              <a:rPr dirty="0" sz="1400" spc="-5" b="1">
                <a:latin typeface="Carlito"/>
                <a:cs typeface="Carlito"/>
              </a:rPr>
              <a:t>Empresa: </a:t>
            </a:r>
            <a:r>
              <a:rPr dirty="0" sz="1400" spc="-5">
                <a:latin typeface="Carlito"/>
                <a:cs typeface="Carlito"/>
              </a:rPr>
              <a:t>Un área de almacenamiento </a:t>
            </a:r>
            <a:r>
              <a:rPr dirty="0" sz="1400" spc="-10">
                <a:latin typeface="Carlito"/>
                <a:cs typeface="Carlito"/>
              </a:rPr>
              <a:t>organizada </a:t>
            </a:r>
            <a:r>
              <a:rPr dirty="0" sz="1400">
                <a:latin typeface="Carlito"/>
                <a:cs typeface="Carlito"/>
              </a:rPr>
              <a:t>y limpia </a:t>
            </a:r>
            <a:r>
              <a:rPr dirty="0" sz="1400" spc="-5">
                <a:latin typeface="Carlito"/>
                <a:cs typeface="Carlito"/>
              </a:rPr>
              <a:t>transmite una imagen de profesionalismo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eficiencia </a:t>
            </a:r>
            <a:r>
              <a:rPr dirty="0" sz="1400">
                <a:latin typeface="Carlito"/>
                <a:cs typeface="Carlito"/>
              </a:rPr>
              <a:t>a  </a:t>
            </a:r>
            <a:r>
              <a:rPr dirty="0" sz="1400" spc="-5">
                <a:latin typeface="Carlito"/>
                <a:cs typeface="Carlito"/>
              </a:rPr>
              <a:t>clientes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proveedores. Esto </a:t>
            </a:r>
            <a:r>
              <a:rPr dirty="0" sz="1400" spc="-5">
                <a:latin typeface="Carlito"/>
                <a:cs typeface="Carlito"/>
              </a:rPr>
              <a:t>fortalece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reputación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empresa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genera confianza </a:t>
            </a:r>
            <a:r>
              <a:rPr dirty="0" sz="1400" spc="-5">
                <a:latin typeface="Carlito"/>
                <a:cs typeface="Carlito"/>
              </a:rPr>
              <a:t>en sus</a:t>
            </a:r>
            <a:r>
              <a:rPr dirty="0" sz="1400" spc="6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capacidades.</a:t>
            </a:r>
            <a:endParaRPr sz="1400">
              <a:latin typeface="Carlito"/>
              <a:cs typeface="Carlito"/>
            </a:endParaRPr>
          </a:p>
          <a:p>
            <a:pPr algn="just" marL="241300" marR="5080" indent="-228600">
              <a:lnSpc>
                <a:spcPct val="70000"/>
              </a:lnSpc>
              <a:spcBef>
                <a:spcPts val="1010"/>
              </a:spcBef>
              <a:buAutoNum type="arabicPeriod" startAt="3"/>
              <a:tabLst>
                <a:tab pos="241300" algn="l"/>
              </a:tabLst>
            </a:pPr>
            <a:r>
              <a:rPr dirty="0" sz="1400" spc="-10" b="1">
                <a:latin typeface="Carlito"/>
                <a:cs typeface="Carlito"/>
              </a:rPr>
              <a:t>Cultura </a:t>
            </a:r>
            <a:r>
              <a:rPr dirty="0" sz="1400" spc="-5" b="1">
                <a:latin typeface="Carlito"/>
                <a:cs typeface="Carlito"/>
              </a:rPr>
              <a:t>de </a:t>
            </a:r>
            <a:r>
              <a:rPr dirty="0" sz="1400" spc="-15" b="1">
                <a:latin typeface="Carlito"/>
                <a:cs typeface="Carlito"/>
              </a:rPr>
              <a:t>Mejora </a:t>
            </a:r>
            <a:r>
              <a:rPr dirty="0" sz="1400" spc="-5" b="1">
                <a:latin typeface="Carlito"/>
                <a:cs typeface="Carlito"/>
              </a:rPr>
              <a:t>Continua: </a:t>
            </a:r>
            <a:r>
              <a:rPr dirty="0" sz="1400" spc="-5">
                <a:latin typeface="Carlito"/>
                <a:cs typeface="Carlito"/>
              </a:rPr>
              <a:t>La implementación 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metodología 5S ha </a:t>
            </a:r>
            <a:r>
              <a:rPr dirty="0" sz="1400" spc="-10">
                <a:latin typeface="Carlito"/>
                <a:cs typeface="Carlito"/>
              </a:rPr>
              <a:t>fomentado </a:t>
            </a:r>
            <a:r>
              <a:rPr dirty="0" sz="1400" spc="-5">
                <a:latin typeface="Carlito"/>
                <a:cs typeface="Carlito"/>
              </a:rPr>
              <a:t>una cultura de mejora </a:t>
            </a:r>
            <a:r>
              <a:rPr dirty="0" sz="1400" spc="-10">
                <a:latin typeface="Carlito"/>
                <a:cs typeface="Carlito"/>
              </a:rPr>
              <a:t>continua </a:t>
            </a:r>
            <a:r>
              <a:rPr dirty="0" sz="1400" spc="-5">
                <a:latin typeface="Carlito"/>
                <a:cs typeface="Carlito"/>
              </a:rPr>
              <a:t>en el </a:t>
            </a:r>
            <a:r>
              <a:rPr dirty="0" sz="1400">
                <a:latin typeface="Carlito"/>
                <a:cs typeface="Carlito"/>
              </a:rPr>
              <a:t>equipo </a:t>
            </a:r>
            <a:r>
              <a:rPr dirty="0" sz="1400" spc="-5">
                <a:latin typeface="Carlito"/>
                <a:cs typeface="Carlito"/>
              </a:rPr>
              <a:t>de trabajo. Los  </a:t>
            </a:r>
            <a:r>
              <a:rPr dirty="0" sz="1400" spc="-10">
                <a:latin typeface="Carlito"/>
                <a:cs typeface="Carlito"/>
              </a:rPr>
              <a:t>colaboradores </a:t>
            </a:r>
            <a:r>
              <a:rPr dirty="0" sz="1400" spc="-5">
                <a:latin typeface="Carlito"/>
                <a:cs typeface="Carlito"/>
              </a:rPr>
              <a:t>están más </a:t>
            </a:r>
            <a:r>
              <a:rPr dirty="0" sz="1400" spc="-10">
                <a:latin typeface="Carlito"/>
                <a:cs typeface="Carlito"/>
              </a:rPr>
              <a:t>comprometidos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motivados para proponer </a:t>
            </a:r>
            <a:r>
              <a:rPr dirty="0" sz="1400" spc="-5">
                <a:latin typeface="Carlito"/>
                <a:cs typeface="Carlito"/>
              </a:rPr>
              <a:t>ideas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soluciones que optimicen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procesos.</a:t>
            </a:r>
            <a:endParaRPr sz="1400">
              <a:latin typeface="Carlito"/>
              <a:cs typeface="Carlito"/>
            </a:endParaRPr>
          </a:p>
          <a:p>
            <a:pPr algn="just" marL="241300" marR="6350" indent="-228600">
              <a:lnSpc>
                <a:spcPct val="70000"/>
              </a:lnSpc>
              <a:spcBef>
                <a:spcPts val="994"/>
              </a:spcBef>
              <a:buAutoNum type="arabicPeriod" startAt="3"/>
              <a:tabLst>
                <a:tab pos="241300" algn="l"/>
              </a:tabLst>
            </a:pPr>
            <a:r>
              <a:rPr dirty="0" sz="1400" spc="-5" b="1">
                <a:latin typeface="Carlito"/>
                <a:cs typeface="Carlito"/>
              </a:rPr>
              <a:t>Optimización del </a:t>
            </a:r>
            <a:r>
              <a:rPr dirty="0" sz="1400" b="1">
                <a:latin typeface="Carlito"/>
                <a:cs typeface="Carlito"/>
              </a:rPr>
              <a:t>Espacio: </a:t>
            </a:r>
            <a:r>
              <a:rPr dirty="0" sz="1400" spc="-5">
                <a:latin typeface="Carlito"/>
                <a:cs typeface="Carlito"/>
              </a:rPr>
              <a:t>La disposición </a:t>
            </a:r>
            <a:r>
              <a:rPr dirty="0" sz="1400" spc="-10">
                <a:latin typeface="Carlito"/>
                <a:cs typeface="Carlito"/>
              </a:rPr>
              <a:t>estratégica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ha optimizado el espacio de almacenamiento, </a:t>
            </a:r>
            <a:r>
              <a:rPr dirty="0" sz="1400">
                <a:latin typeface="Carlito"/>
                <a:cs typeface="Carlito"/>
              </a:rPr>
              <a:t>permitiendo una </a:t>
            </a:r>
            <a:r>
              <a:rPr dirty="0" sz="1400" spc="-5">
                <a:latin typeface="Carlito"/>
                <a:cs typeface="Carlito"/>
              </a:rPr>
              <a:t>mejor  utilización de </a:t>
            </a:r>
            <a:r>
              <a:rPr dirty="0" sz="1400">
                <a:latin typeface="Carlito"/>
                <a:cs typeface="Carlito"/>
              </a:rPr>
              <a:t>las </a:t>
            </a:r>
            <a:r>
              <a:rPr dirty="0" sz="1400" spc="-5">
                <a:latin typeface="Carlito"/>
                <a:cs typeface="Carlito"/>
              </a:rPr>
              <a:t>instalaciones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evitando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4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congestión.</a:t>
            </a:r>
            <a:endParaRPr sz="14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AutoNum type="arabicPeriod" startAt="3"/>
              <a:tabLst>
                <a:tab pos="241300" algn="l"/>
              </a:tabLst>
            </a:pPr>
            <a:r>
              <a:rPr dirty="0" sz="1400" spc="-5" b="1">
                <a:latin typeface="Carlito"/>
                <a:cs typeface="Carlito"/>
              </a:rPr>
              <a:t>Facilidad </a:t>
            </a:r>
            <a:r>
              <a:rPr dirty="0" sz="1400" b="1">
                <a:latin typeface="Carlito"/>
                <a:cs typeface="Carlito"/>
              </a:rPr>
              <a:t>en la </a:t>
            </a:r>
            <a:r>
              <a:rPr dirty="0" sz="1400" spc="-5" b="1">
                <a:latin typeface="Carlito"/>
                <a:cs typeface="Carlito"/>
              </a:rPr>
              <a:t>Identificación </a:t>
            </a:r>
            <a:r>
              <a:rPr dirty="0" sz="1400" b="1">
                <a:latin typeface="Carlito"/>
                <a:cs typeface="Carlito"/>
              </a:rPr>
              <a:t>y </a:t>
            </a:r>
            <a:r>
              <a:rPr dirty="0" sz="1400" spc="-10" b="1">
                <a:latin typeface="Carlito"/>
                <a:cs typeface="Carlito"/>
              </a:rPr>
              <a:t>Recuperación </a:t>
            </a:r>
            <a:r>
              <a:rPr dirty="0" sz="1400" spc="-5" b="1">
                <a:latin typeface="Carlito"/>
                <a:cs typeface="Carlito"/>
              </a:rPr>
              <a:t>de </a:t>
            </a:r>
            <a:r>
              <a:rPr dirty="0" sz="1400" b="1">
                <a:latin typeface="Carlito"/>
                <a:cs typeface="Carlito"/>
              </a:rPr>
              <a:t>Moldes: </a:t>
            </a:r>
            <a:r>
              <a:rPr dirty="0" sz="1400" spc="-5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nueva </a:t>
            </a:r>
            <a:r>
              <a:rPr dirty="0" sz="1400" spc="-5">
                <a:latin typeface="Carlito"/>
                <a:cs typeface="Carlito"/>
              </a:rPr>
              <a:t>ubicación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etiquetado 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>
                <a:latin typeface="Carlito"/>
                <a:cs typeface="Carlito"/>
              </a:rPr>
              <a:t>esenciales </a:t>
            </a:r>
            <a:r>
              <a:rPr dirty="0" sz="1400" spc="-5">
                <a:latin typeface="Carlito"/>
                <a:cs typeface="Carlito"/>
              </a:rPr>
              <a:t>han facilitado </a:t>
            </a:r>
            <a:r>
              <a:rPr dirty="0" sz="1400">
                <a:latin typeface="Carlito"/>
                <a:cs typeface="Carlito"/>
              </a:rPr>
              <a:t>su  </a:t>
            </a:r>
            <a:r>
              <a:rPr dirty="0" sz="1400" spc="-5">
                <a:latin typeface="Carlito"/>
                <a:cs typeface="Carlito"/>
              </a:rPr>
              <a:t>identificación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recuperación, </a:t>
            </a:r>
            <a:r>
              <a:rPr dirty="0" sz="1400" spc="-5">
                <a:latin typeface="Carlito"/>
                <a:cs typeface="Carlito"/>
              </a:rPr>
              <a:t>ahorrando tiempo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evitando interrupciones en el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10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producción.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ts val="1430"/>
              </a:lnSpc>
              <a:spcBef>
                <a:spcPts val="505"/>
              </a:spcBef>
              <a:buAutoNum type="arabicPeriod" startAt="3"/>
              <a:tabLst>
                <a:tab pos="241300" algn="l"/>
              </a:tabLst>
            </a:pPr>
            <a:r>
              <a:rPr dirty="0" sz="1400" spc="-5" b="1">
                <a:latin typeface="Carlito"/>
                <a:cs typeface="Carlito"/>
              </a:rPr>
              <a:t>Reducción</a:t>
            </a:r>
            <a:r>
              <a:rPr dirty="0" sz="1400" spc="75" b="1">
                <a:latin typeface="Carlito"/>
                <a:cs typeface="Carlito"/>
              </a:rPr>
              <a:t> </a:t>
            </a:r>
            <a:r>
              <a:rPr dirty="0" sz="1400" b="1">
                <a:latin typeface="Carlito"/>
                <a:cs typeface="Carlito"/>
              </a:rPr>
              <a:t>de</a:t>
            </a:r>
            <a:r>
              <a:rPr dirty="0" sz="1400" spc="75" b="1">
                <a:latin typeface="Carlito"/>
                <a:cs typeface="Carlito"/>
              </a:rPr>
              <a:t> </a:t>
            </a:r>
            <a:r>
              <a:rPr dirty="0" sz="1400" spc="-10" b="1">
                <a:latin typeface="Carlito"/>
                <a:cs typeface="Carlito"/>
              </a:rPr>
              <a:t>Costos:</a:t>
            </a:r>
            <a:r>
              <a:rPr dirty="0" sz="1400" spc="70" b="1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La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reducción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desperdicios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y</a:t>
            </a:r>
            <a:r>
              <a:rPr dirty="0" sz="1400" spc="9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mejora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en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9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productividad</a:t>
            </a:r>
            <a:r>
              <a:rPr dirty="0" sz="1400" spc="9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han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contribuido</a:t>
            </a:r>
            <a:r>
              <a:rPr dirty="0" sz="1400" spc="9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una</a:t>
            </a:r>
            <a:r>
              <a:rPr dirty="0" sz="1400" spc="9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disminución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8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los</a:t>
            </a:r>
            <a:r>
              <a:rPr dirty="0" sz="1400" spc="9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costos</a:t>
            </a:r>
            <a:r>
              <a:rPr dirty="0" sz="1400" spc="8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operativos,</a:t>
            </a:r>
            <a:endParaRPr sz="1400">
              <a:latin typeface="Carlito"/>
              <a:cs typeface="Carlito"/>
            </a:endParaRPr>
          </a:p>
          <a:p>
            <a:pPr marL="241300">
              <a:lnSpc>
                <a:spcPts val="1430"/>
              </a:lnSpc>
            </a:pPr>
            <a:r>
              <a:rPr dirty="0" sz="1400" spc="-10">
                <a:latin typeface="Carlito"/>
                <a:cs typeface="Carlito"/>
              </a:rPr>
              <a:t>generando </a:t>
            </a:r>
            <a:r>
              <a:rPr dirty="0" sz="1400" spc="-5">
                <a:latin typeface="Carlito"/>
                <a:cs typeface="Carlito"/>
              </a:rPr>
              <a:t>ahorros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1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empresa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2335" cy="2736850"/>
            <a:chOff x="0" y="0"/>
            <a:chExt cx="8522335" cy="27368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354437" cy="273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522335" cy="2286000"/>
            </a:xfrm>
            <a:custGeom>
              <a:avLst/>
              <a:gdLst/>
              <a:ahLst/>
              <a:cxnLst/>
              <a:rect l="l" t="t" r="r" b="b"/>
              <a:pathLst>
                <a:path w="8522335" h="2286000">
                  <a:moveTo>
                    <a:pt x="8522208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8522208" y="2286000"/>
                  </a:lnTo>
                  <a:lnTo>
                    <a:pt x="8522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636524"/>
            <a:ext cx="486283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95" b="0">
                <a:solidFill>
                  <a:srgbClr val="000000"/>
                </a:solidFill>
                <a:latin typeface="Trebuchet MS"/>
                <a:cs typeface="Trebuchet MS"/>
              </a:rPr>
              <a:t>Contexto </a:t>
            </a:r>
            <a:r>
              <a:rPr dirty="0" sz="3200" spc="-175" b="0">
                <a:solidFill>
                  <a:srgbClr val="000000"/>
                </a:solidFill>
                <a:latin typeface="Trebuchet MS"/>
                <a:cs typeface="Trebuchet MS"/>
              </a:rPr>
              <a:t>(Empresa </a:t>
            </a:r>
            <a:r>
              <a:rPr dirty="0" sz="3200" spc="-155" b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3200" spc="-150" b="0">
                <a:solidFill>
                  <a:srgbClr val="000000"/>
                </a:solidFill>
                <a:latin typeface="Trebuchet MS"/>
                <a:cs typeface="Trebuchet MS"/>
              </a:rPr>
              <a:t>Vidrio  </a:t>
            </a:r>
            <a:r>
              <a:rPr dirty="0" sz="3200" spc="-195" b="0">
                <a:solidFill>
                  <a:srgbClr val="000000"/>
                </a:solidFill>
                <a:latin typeface="Trebuchet MS"/>
                <a:cs typeface="Trebuchet MS"/>
              </a:rPr>
              <a:t>Transformado </a:t>
            </a:r>
            <a:r>
              <a:rPr dirty="0" sz="3200" spc="-185" b="0">
                <a:solidFill>
                  <a:srgbClr val="000000"/>
                </a:solidFill>
                <a:latin typeface="Trebuchet MS"/>
                <a:cs typeface="Trebuchet MS"/>
              </a:rPr>
              <a:t>para</a:t>
            </a:r>
            <a:r>
              <a:rPr dirty="0" sz="3200" spc="-49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3200" spc="-165" b="0">
                <a:solidFill>
                  <a:srgbClr val="000000"/>
                </a:solidFill>
                <a:latin typeface="Trebuchet MS"/>
                <a:cs typeface="Trebuchet MS"/>
              </a:rPr>
              <a:t>Seguridad)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583" y="2277879"/>
            <a:ext cx="6095365" cy="449580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600" spc="-10">
                <a:latin typeface="Carlito"/>
                <a:cs typeface="Carlito"/>
              </a:rPr>
              <a:t>Empresa nacional </a:t>
            </a:r>
            <a:r>
              <a:rPr dirty="0" sz="1600" spc="-5">
                <a:latin typeface="Carlito"/>
                <a:cs typeface="Carlito"/>
              </a:rPr>
              <a:t>especializada en la </a:t>
            </a:r>
            <a:r>
              <a:rPr dirty="0" sz="1600" spc="-10">
                <a:latin typeface="Carlito"/>
                <a:cs typeface="Carlito"/>
              </a:rPr>
              <a:t>transformación </a:t>
            </a:r>
            <a:r>
              <a:rPr dirty="0" sz="1600" spc="-5">
                <a:latin typeface="Carlito"/>
                <a:cs typeface="Carlito"/>
              </a:rPr>
              <a:t>de vidrio</a:t>
            </a:r>
            <a:r>
              <a:rPr dirty="0" sz="1600" spc="6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plano.</a:t>
            </a:r>
            <a:endParaRPr sz="1600">
              <a:latin typeface="Carlito"/>
              <a:cs typeface="Carlito"/>
            </a:endParaRPr>
          </a:p>
          <a:p>
            <a:pPr marL="12700" marR="988694">
              <a:lnSpc>
                <a:spcPts val="2740"/>
              </a:lnSpc>
              <a:spcBef>
                <a:spcPts val="210"/>
              </a:spcBef>
            </a:pPr>
            <a:r>
              <a:rPr dirty="0" sz="1600" spc="-10" b="1">
                <a:latin typeface="Carlito"/>
                <a:cs typeface="Carlito"/>
              </a:rPr>
              <a:t>Mercados atendidos: </a:t>
            </a:r>
            <a:r>
              <a:rPr dirty="0" sz="1600" spc="-10">
                <a:latin typeface="Carlito"/>
                <a:cs typeface="Carlito"/>
              </a:rPr>
              <a:t>Arquitectónico, </a:t>
            </a:r>
            <a:r>
              <a:rPr dirty="0" sz="1600" spc="-5">
                <a:latin typeface="Carlito"/>
                <a:cs typeface="Carlito"/>
              </a:rPr>
              <a:t>Automotriz e Industrial.  </a:t>
            </a:r>
            <a:r>
              <a:rPr dirty="0" sz="1600" spc="-20">
                <a:latin typeface="Carlito"/>
                <a:cs typeface="Carlito"/>
              </a:rPr>
              <a:t>Tamaño: </a:t>
            </a:r>
            <a:r>
              <a:rPr dirty="0" sz="1600" spc="-10">
                <a:latin typeface="Carlito"/>
                <a:cs typeface="Carlito"/>
              </a:rPr>
              <a:t>PYME con </a:t>
            </a:r>
            <a:r>
              <a:rPr dirty="0" sz="1600" spc="-5">
                <a:latin typeface="Carlito"/>
                <a:cs typeface="Carlito"/>
              </a:rPr>
              <a:t>22 empleados</a:t>
            </a:r>
            <a:r>
              <a:rPr dirty="0" sz="1600" spc="4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comprometidos.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600" spc="-5" b="1">
                <a:latin typeface="Carlito"/>
                <a:cs typeface="Carlito"/>
              </a:rPr>
              <a:t>Principales</a:t>
            </a:r>
            <a:r>
              <a:rPr dirty="0" sz="1600" spc="-10" b="1">
                <a:latin typeface="Carlito"/>
                <a:cs typeface="Carlito"/>
              </a:rPr>
              <a:t> Productos:</a:t>
            </a:r>
            <a:endParaRPr sz="1600">
              <a:latin typeface="Carlito"/>
              <a:cs typeface="Carlito"/>
            </a:endParaRPr>
          </a:p>
          <a:p>
            <a:pPr marL="241300" indent="-229235">
              <a:lnSpc>
                <a:spcPts val="1825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10">
                <a:latin typeface="Carlito"/>
                <a:cs typeface="Carlito"/>
              </a:rPr>
              <a:t>Sector Arquitectónico: Vidrio </a:t>
            </a:r>
            <a:r>
              <a:rPr dirty="0" sz="1600" spc="-25">
                <a:latin typeface="Carlito"/>
                <a:cs typeface="Carlito"/>
              </a:rPr>
              <a:t>Templado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Vidrio </a:t>
            </a:r>
            <a:r>
              <a:rPr dirty="0" sz="1600" spc="-5">
                <a:latin typeface="Carlito"/>
                <a:cs typeface="Carlito"/>
              </a:rPr>
              <a:t>Laminado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de</a:t>
            </a:r>
            <a:endParaRPr sz="1600">
              <a:latin typeface="Carlito"/>
              <a:cs typeface="Carlito"/>
            </a:endParaRPr>
          </a:p>
          <a:p>
            <a:pPr marL="241300">
              <a:lnSpc>
                <a:spcPts val="1825"/>
              </a:lnSpc>
            </a:pPr>
            <a:r>
              <a:rPr dirty="0" sz="1600" spc="-5">
                <a:latin typeface="Carlito"/>
                <a:cs typeface="Carlito"/>
              </a:rPr>
              <a:t>Seguridad.</a:t>
            </a:r>
            <a:endParaRPr sz="1600">
              <a:latin typeface="Carlito"/>
              <a:cs typeface="Carlito"/>
            </a:endParaRPr>
          </a:p>
          <a:p>
            <a:pPr marL="241300" marR="584835" indent="-229235">
              <a:lnSpc>
                <a:spcPts val="173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10">
                <a:latin typeface="Carlito"/>
                <a:cs typeface="Carlito"/>
              </a:rPr>
              <a:t>Sector </a:t>
            </a:r>
            <a:r>
              <a:rPr dirty="0" sz="1600" spc="-5">
                <a:latin typeface="Carlito"/>
                <a:cs typeface="Carlito"/>
              </a:rPr>
              <a:t>Automotriz: </a:t>
            </a:r>
            <a:r>
              <a:rPr dirty="0" sz="1600" spc="-15">
                <a:latin typeface="Carlito"/>
                <a:cs typeface="Carlito"/>
              </a:rPr>
              <a:t>Parabrisas </a:t>
            </a:r>
            <a:r>
              <a:rPr dirty="0" sz="1600" spc="-5">
                <a:latin typeface="Carlito"/>
                <a:cs typeface="Carlito"/>
              </a:rPr>
              <a:t>Laminados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5">
                <a:latin typeface="Carlito"/>
                <a:cs typeface="Carlito"/>
              </a:rPr>
              <a:t>Seguridad, </a:t>
            </a:r>
            <a:r>
              <a:rPr dirty="0" sz="1600" spc="-10">
                <a:latin typeface="Carlito"/>
                <a:cs typeface="Carlito"/>
              </a:rPr>
              <a:t>Vidrios  Laterales, Custodias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Lunetas.</a:t>
            </a:r>
            <a:endParaRPr sz="16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10">
                <a:latin typeface="Carlito"/>
                <a:cs typeface="Carlito"/>
              </a:rPr>
              <a:t>Sector </a:t>
            </a:r>
            <a:r>
              <a:rPr dirty="0" sz="1600" spc="-5">
                <a:latin typeface="Carlito"/>
                <a:cs typeface="Carlito"/>
              </a:rPr>
              <a:t>Industrial: Vitrinas y </a:t>
            </a:r>
            <a:r>
              <a:rPr dirty="0" sz="1600" spc="-10">
                <a:latin typeface="Carlito"/>
                <a:cs typeface="Carlito"/>
              </a:rPr>
              <a:t>Exhibidores, Vidrios </a:t>
            </a:r>
            <a:r>
              <a:rPr dirty="0" sz="1600" spc="-15">
                <a:latin typeface="Carlito"/>
                <a:cs typeface="Carlito"/>
              </a:rPr>
              <a:t>para </a:t>
            </a:r>
            <a:r>
              <a:rPr dirty="0" sz="1600" spc="-10">
                <a:latin typeface="Carlito"/>
                <a:cs typeface="Carlito"/>
              </a:rPr>
              <a:t>Hornos </a:t>
            </a:r>
            <a:r>
              <a:rPr dirty="0" sz="1600" spc="-5">
                <a:latin typeface="Carlito"/>
                <a:cs typeface="Carlito"/>
              </a:rPr>
              <a:t>y</a:t>
            </a:r>
            <a:r>
              <a:rPr dirty="0" sz="1600" spc="15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Neveras.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5" b="1">
                <a:latin typeface="Carlito"/>
                <a:cs typeface="Carlito"/>
              </a:rPr>
              <a:t>Principales</a:t>
            </a:r>
            <a:r>
              <a:rPr dirty="0" sz="1600" spc="-10" b="1">
                <a:latin typeface="Carlito"/>
                <a:cs typeface="Carlito"/>
              </a:rPr>
              <a:t> </a:t>
            </a:r>
            <a:r>
              <a:rPr dirty="0" sz="1600" spc="-5" b="1">
                <a:latin typeface="Carlito"/>
                <a:cs typeface="Carlito"/>
              </a:rPr>
              <a:t>Servicios:</a:t>
            </a:r>
            <a:endParaRPr sz="16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5">
                <a:latin typeface="Carlito"/>
                <a:cs typeface="Carlito"/>
              </a:rPr>
              <a:t>Servicio de </a:t>
            </a:r>
            <a:r>
              <a:rPr dirty="0" sz="1600" spc="-25">
                <a:latin typeface="Carlito"/>
                <a:cs typeface="Carlito"/>
              </a:rPr>
              <a:t>Temple: </a:t>
            </a:r>
            <a:r>
              <a:rPr dirty="0" sz="1600" spc="-10">
                <a:latin typeface="Carlito"/>
                <a:cs typeface="Carlito"/>
              </a:rPr>
              <a:t>Procesos </a:t>
            </a:r>
            <a:r>
              <a:rPr dirty="0" sz="1600" spc="-15">
                <a:latin typeface="Carlito"/>
                <a:cs typeface="Carlito"/>
              </a:rPr>
              <a:t>Verticales </a:t>
            </a:r>
            <a:r>
              <a:rPr dirty="0" sz="1600" spc="-5">
                <a:latin typeface="Carlito"/>
                <a:cs typeface="Carlito"/>
              </a:rPr>
              <a:t>y</a:t>
            </a:r>
            <a:r>
              <a:rPr dirty="0" sz="1600" spc="12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Horizontales.</a:t>
            </a:r>
            <a:endParaRPr sz="16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5">
                <a:latin typeface="Carlito"/>
                <a:cs typeface="Carlito"/>
              </a:rPr>
              <a:t>Servicio </a:t>
            </a:r>
            <a:r>
              <a:rPr dirty="0" sz="1600" spc="-30">
                <a:latin typeface="Carlito"/>
                <a:cs typeface="Carlito"/>
              </a:rPr>
              <a:t>Total: </a:t>
            </a:r>
            <a:r>
              <a:rPr dirty="0" sz="1600" spc="-10">
                <a:latin typeface="Carlito"/>
                <a:cs typeface="Carlito"/>
              </a:rPr>
              <a:t>Corte, Pulido, </a:t>
            </a:r>
            <a:r>
              <a:rPr dirty="0" sz="1600" spc="-5">
                <a:latin typeface="Carlito"/>
                <a:cs typeface="Carlito"/>
              </a:rPr>
              <a:t>Biselado, Esmerilado y</a:t>
            </a:r>
            <a:r>
              <a:rPr dirty="0" sz="1600" spc="8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Templado.</a:t>
            </a:r>
            <a:endParaRPr sz="1600">
              <a:latin typeface="Carlito"/>
              <a:cs typeface="Carlito"/>
            </a:endParaRPr>
          </a:p>
          <a:p>
            <a:pPr marL="241300" marR="399415" indent="-229235">
              <a:lnSpc>
                <a:spcPts val="173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-10">
                <a:latin typeface="Carlito"/>
                <a:cs typeface="Carlito"/>
              </a:rPr>
              <a:t>Instalación </a:t>
            </a:r>
            <a:r>
              <a:rPr dirty="0" sz="1600" spc="-5">
                <a:latin typeface="Carlito"/>
                <a:cs typeface="Carlito"/>
              </a:rPr>
              <a:t>Automotriz: </a:t>
            </a:r>
            <a:r>
              <a:rPr dirty="0" sz="1600" spc="-10">
                <a:latin typeface="Carlito"/>
                <a:cs typeface="Carlito"/>
              </a:rPr>
              <a:t>Colocación </a:t>
            </a:r>
            <a:r>
              <a:rPr dirty="0" sz="1600" spc="-5">
                <a:latin typeface="Carlito"/>
                <a:cs typeface="Carlito"/>
              </a:rPr>
              <a:t>adecuada y </a:t>
            </a:r>
            <a:r>
              <a:rPr dirty="0" sz="1600" spc="-15">
                <a:latin typeface="Carlito"/>
                <a:cs typeface="Carlito"/>
              </a:rPr>
              <a:t>segura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5">
                <a:latin typeface="Carlito"/>
                <a:cs typeface="Carlito"/>
              </a:rPr>
              <a:t>nuestros  </a:t>
            </a:r>
            <a:r>
              <a:rPr dirty="0" sz="1600" spc="-10">
                <a:latin typeface="Carlito"/>
                <a:cs typeface="Carlito"/>
              </a:rPr>
              <a:t>productos.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5931" y="0"/>
            <a:ext cx="5116068" cy="6857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697" y="1236040"/>
            <a:ext cx="2566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9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4000" spc="-235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z="4000" spc="-310" b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dirty="0" sz="4000" spc="-27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4000" spc="-100" b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dirty="0" sz="4000" spc="-195" b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dirty="0" sz="4000" spc="-165" b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dirty="0" sz="4000" spc="-305" b="0">
                <a:solidFill>
                  <a:srgbClr val="000000"/>
                </a:solidFill>
                <a:latin typeface="Trebuchet MS"/>
                <a:cs typeface="Trebuchet MS"/>
              </a:rPr>
              <a:t>cc</a:t>
            </a:r>
            <a:r>
              <a:rPr dirty="0" sz="4000" spc="-28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4000" spc="-114" b="0">
                <a:solidFill>
                  <a:srgbClr val="000000"/>
                </a:solidFill>
                <a:latin typeface="Trebuchet MS"/>
                <a:cs typeface="Trebuchet MS"/>
              </a:rPr>
              <a:t>ó</a:t>
            </a:r>
            <a:r>
              <a:rPr dirty="0" sz="4000" spc="-110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512263"/>
            <a:ext cx="5177790" cy="362394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45"/>
              </a:spcBef>
            </a:pPr>
            <a:r>
              <a:rPr dirty="0" sz="2000">
                <a:latin typeface="Carlito"/>
                <a:cs typeface="Carlito"/>
              </a:rPr>
              <a:t>El </a:t>
            </a:r>
            <a:r>
              <a:rPr dirty="0" sz="2000" spc="-10">
                <a:latin typeface="Carlito"/>
                <a:cs typeface="Carlito"/>
              </a:rPr>
              <a:t>presente </a:t>
            </a:r>
            <a:r>
              <a:rPr dirty="0" sz="2000" spc="-5">
                <a:latin typeface="Carlito"/>
                <a:cs typeface="Carlito"/>
              </a:rPr>
              <a:t>trabajo tiene </a:t>
            </a:r>
            <a:r>
              <a:rPr dirty="0" sz="2000" spc="-10">
                <a:latin typeface="Carlito"/>
                <a:cs typeface="Carlito"/>
              </a:rPr>
              <a:t>como objetivo </a:t>
            </a:r>
            <a:r>
              <a:rPr dirty="0" sz="2000" spc="-5">
                <a:latin typeface="Carlito"/>
                <a:cs typeface="Carlito"/>
              </a:rPr>
              <a:t>aplicar la  </a:t>
            </a:r>
            <a:r>
              <a:rPr dirty="0" sz="2000" spc="-10">
                <a:latin typeface="Carlito"/>
                <a:cs typeface="Carlito"/>
              </a:rPr>
              <a:t>metodología </a:t>
            </a:r>
            <a:r>
              <a:rPr dirty="0" sz="2000" spc="-5">
                <a:latin typeface="Carlito"/>
                <a:cs typeface="Carlito"/>
              </a:rPr>
              <a:t>5S </a:t>
            </a:r>
            <a:r>
              <a:rPr dirty="0" sz="2000">
                <a:latin typeface="Carlito"/>
                <a:cs typeface="Carlito"/>
              </a:rPr>
              <a:t>en </a:t>
            </a:r>
            <a:r>
              <a:rPr dirty="0" sz="2000" spc="-5">
                <a:latin typeface="Carlito"/>
                <a:cs typeface="Carlito"/>
              </a:rPr>
              <a:t>el </a:t>
            </a:r>
            <a:r>
              <a:rPr dirty="0" sz="2000" spc="-10">
                <a:latin typeface="Carlito"/>
                <a:cs typeface="Carlito"/>
              </a:rPr>
              <a:t>área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almacenamiento </a:t>
            </a:r>
            <a:r>
              <a:rPr dirty="0" sz="2000">
                <a:latin typeface="Carlito"/>
                <a:cs typeface="Carlito"/>
              </a:rPr>
              <a:t>de  </a:t>
            </a:r>
            <a:r>
              <a:rPr dirty="0" sz="2000" spc="-5">
                <a:latin typeface="Carlito"/>
                <a:cs typeface="Carlito"/>
              </a:rPr>
              <a:t>moldes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la empresa. </a:t>
            </a:r>
            <a:r>
              <a:rPr dirty="0" sz="2000" spc="-15">
                <a:latin typeface="Carlito"/>
                <a:cs typeface="Carlito"/>
              </a:rPr>
              <a:t>Esta </a:t>
            </a:r>
            <a:r>
              <a:rPr dirty="0" sz="2000" spc="-10">
                <a:latin typeface="Carlito"/>
                <a:cs typeface="Carlito"/>
              </a:rPr>
              <a:t>área </a:t>
            </a:r>
            <a:r>
              <a:rPr dirty="0" sz="2000" spc="-15">
                <a:latin typeface="Carlito"/>
                <a:cs typeface="Carlito"/>
              </a:rPr>
              <a:t>juega </a:t>
            </a:r>
            <a:r>
              <a:rPr dirty="0" sz="2000" spc="-5">
                <a:latin typeface="Carlito"/>
                <a:cs typeface="Carlito"/>
              </a:rPr>
              <a:t>un papel  </a:t>
            </a:r>
            <a:r>
              <a:rPr dirty="0" sz="2000">
                <a:latin typeface="Carlito"/>
                <a:cs typeface="Carlito"/>
              </a:rPr>
              <a:t>crucial </a:t>
            </a:r>
            <a:r>
              <a:rPr dirty="0" sz="2000" spc="-5">
                <a:latin typeface="Carlito"/>
                <a:cs typeface="Carlito"/>
              </a:rPr>
              <a:t>en el </a:t>
            </a:r>
            <a:r>
              <a:rPr dirty="0" sz="2000" spc="-10">
                <a:latin typeface="Carlito"/>
                <a:cs typeface="Carlito"/>
              </a:rPr>
              <a:t>proceso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fabricación </a:t>
            </a:r>
            <a:r>
              <a:rPr dirty="0" sz="2000">
                <a:latin typeface="Carlito"/>
                <a:cs typeface="Carlito"/>
              </a:rPr>
              <a:t>de vidrios, </a:t>
            </a:r>
            <a:r>
              <a:rPr dirty="0" sz="2000" spc="-35">
                <a:latin typeface="Carlito"/>
                <a:cs typeface="Carlito"/>
              </a:rPr>
              <a:t>ya  </a:t>
            </a:r>
            <a:r>
              <a:rPr dirty="0" sz="2000">
                <a:latin typeface="Carlito"/>
                <a:cs typeface="Carlito"/>
              </a:rPr>
              <a:t>que almacena los </a:t>
            </a:r>
            <a:r>
              <a:rPr dirty="0" sz="2000" spc="-5">
                <a:latin typeface="Carlito"/>
                <a:cs typeface="Carlito"/>
              </a:rPr>
              <a:t>moldes utilizados en </a:t>
            </a:r>
            <a:r>
              <a:rPr dirty="0" sz="2000">
                <a:latin typeface="Carlito"/>
                <a:cs typeface="Carlito"/>
              </a:rPr>
              <a:t>el </a:t>
            </a:r>
            <a:r>
              <a:rPr dirty="0" sz="2000" spc="-10">
                <a:latin typeface="Carlito"/>
                <a:cs typeface="Carlito"/>
              </a:rPr>
              <a:t>proceso 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10">
                <a:latin typeface="Carlito"/>
                <a:cs typeface="Carlito"/>
              </a:rPr>
              <a:t>producción y/o transformación </a:t>
            </a:r>
            <a:r>
              <a:rPr dirty="0" sz="2000">
                <a:latin typeface="Carlito"/>
                <a:cs typeface="Carlito"/>
              </a:rPr>
              <a:t>del </a:t>
            </a:r>
            <a:r>
              <a:rPr dirty="0" sz="2000" spc="-5">
                <a:latin typeface="Carlito"/>
                <a:cs typeface="Carlito"/>
              </a:rPr>
              <a:t>Vidrio  plano. </a:t>
            </a:r>
            <a:r>
              <a:rPr dirty="0" sz="2000" spc="-25">
                <a:latin typeface="Carlito"/>
                <a:cs typeface="Carlito"/>
              </a:rPr>
              <a:t>Para </a:t>
            </a:r>
            <a:r>
              <a:rPr dirty="0" sz="2000" spc="-5">
                <a:latin typeface="Carlito"/>
                <a:cs typeface="Carlito"/>
              </a:rPr>
              <a:t>lograr </a:t>
            </a:r>
            <a:r>
              <a:rPr dirty="0" sz="2000">
                <a:latin typeface="Carlito"/>
                <a:cs typeface="Carlito"/>
              </a:rPr>
              <a:t>una </a:t>
            </a:r>
            <a:r>
              <a:rPr dirty="0" sz="2000" spc="-10">
                <a:latin typeface="Carlito"/>
                <a:cs typeface="Carlito"/>
              </a:rPr>
              <a:t>gestión </a:t>
            </a:r>
            <a:r>
              <a:rPr dirty="0" sz="2000">
                <a:latin typeface="Carlito"/>
                <a:cs typeface="Carlito"/>
              </a:rPr>
              <a:t>más </a:t>
            </a:r>
            <a:r>
              <a:rPr dirty="0" sz="2000" spc="-10">
                <a:latin typeface="Carlito"/>
                <a:cs typeface="Carlito"/>
              </a:rPr>
              <a:t>eficiente,  </a:t>
            </a:r>
            <a:r>
              <a:rPr dirty="0" sz="2000" spc="-15">
                <a:latin typeface="Carlito"/>
                <a:cs typeface="Carlito"/>
              </a:rPr>
              <a:t>organizada </a:t>
            </a:r>
            <a:r>
              <a:rPr dirty="0" sz="2000">
                <a:latin typeface="Carlito"/>
                <a:cs typeface="Carlito"/>
              </a:rPr>
              <a:t>y </a:t>
            </a:r>
            <a:r>
              <a:rPr dirty="0" sz="2000" spc="-10">
                <a:latin typeface="Carlito"/>
                <a:cs typeface="Carlito"/>
              </a:rPr>
              <a:t>productiva, </a:t>
            </a:r>
            <a:r>
              <a:rPr dirty="0" sz="2000" spc="-5">
                <a:latin typeface="Carlito"/>
                <a:cs typeface="Carlito"/>
              </a:rPr>
              <a:t>se </a:t>
            </a:r>
            <a:r>
              <a:rPr dirty="0" sz="2000" spc="-10">
                <a:latin typeface="Carlito"/>
                <a:cs typeface="Carlito"/>
              </a:rPr>
              <a:t>implementarán </a:t>
            </a:r>
            <a:r>
              <a:rPr dirty="0" sz="2000">
                <a:latin typeface="Carlito"/>
                <a:cs typeface="Carlito"/>
              </a:rPr>
              <a:t>las  cinco </a:t>
            </a:r>
            <a:r>
              <a:rPr dirty="0" sz="2000" spc="-5">
                <a:latin typeface="Carlito"/>
                <a:cs typeface="Carlito"/>
              </a:rPr>
              <a:t>etapas </a:t>
            </a:r>
            <a:r>
              <a:rPr dirty="0" sz="2000">
                <a:latin typeface="Carlito"/>
                <a:cs typeface="Carlito"/>
              </a:rPr>
              <a:t>de las 5S: </a:t>
            </a:r>
            <a:r>
              <a:rPr dirty="0" sz="2000" spc="-5">
                <a:latin typeface="Carlito"/>
                <a:cs typeface="Carlito"/>
              </a:rPr>
              <a:t>Seiri, Seiton, </a:t>
            </a:r>
            <a:r>
              <a:rPr dirty="0" sz="2000" spc="-10">
                <a:latin typeface="Carlito"/>
                <a:cs typeface="Carlito"/>
              </a:rPr>
              <a:t>Seiso,  Seiketsu, </a:t>
            </a:r>
            <a:r>
              <a:rPr dirty="0" sz="2000">
                <a:latin typeface="Carlito"/>
                <a:cs typeface="Carlito"/>
              </a:rPr>
              <a:t>y </a:t>
            </a:r>
            <a:r>
              <a:rPr dirty="0" sz="2000" spc="-10">
                <a:latin typeface="Carlito"/>
                <a:cs typeface="Carlito"/>
              </a:rPr>
              <a:t>Shitsuke. Estas </a:t>
            </a:r>
            <a:r>
              <a:rPr dirty="0" sz="2000" spc="-5">
                <a:latin typeface="Carlito"/>
                <a:cs typeface="Carlito"/>
              </a:rPr>
              <a:t>etapas nos permitirán  </a:t>
            </a:r>
            <a:r>
              <a:rPr dirty="0" sz="2000" spc="-20">
                <a:latin typeface="Carlito"/>
                <a:cs typeface="Carlito"/>
              </a:rPr>
              <a:t>clasificar, </a:t>
            </a:r>
            <a:r>
              <a:rPr dirty="0" sz="2000" spc="-30">
                <a:latin typeface="Carlito"/>
                <a:cs typeface="Carlito"/>
              </a:rPr>
              <a:t>organizar, </a:t>
            </a:r>
            <a:r>
              <a:rPr dirty="0" sz="2000" spc="-25">
                <a:latin typeface="Carlito"/>
                <a:cs typeface="Carlito"/>
              </a:rPr>
              <a:t>limpiar, </a:t>
            </a:r>
            <a:r>
              <a:rPr dirty="0" sz="2000" spc="-10">
                <a:latin typeface="Carlito"/>
                <a:cs typeface="Carlito"/>
              </a:rPr>
              <a:t>estandarizar </a:t>
            </a:r>
            <a:r>
              <a:rPr dirty="0" sz="2000">
                <a:latin typeface="Carlito"/>
                <a:cs typeface="Carlito"/>
              </a:rPr>
              <a:t>y  </a:t>
            </a:r>
            <a:r>
              <a:rPr dirty="0" sz="2000" spc="-5">
                <a:latin typeface="Carlito"/>
                <a:cs typeface="Carlito"/>
              </a:rPr>
              <a:t>mantener </a:t>
            </a:r>
            <a:r>
              <a:rPr dirty="0" sz="2000" spc="-10">
                <a:latin typeface="Carlito"/>
                <a:cs typeface="Carlito"/>
              </a:rPr>
              <a:t>constantemente </a:t>
            </a:r>
            <a:r>
              <a:rPr dirty="0" sz="2000" spc="-5">
                <a:latin typeface="Carlito"/>
                <a:cs typeface="Carlito"/>
              </a:rPr>
              <a:t>mejorado el </a:t>
            </a:r>
            <a:r>
              <a:rPr dirty="0" sz="2000" spc="-10">
                <a:latin typeface="Carlito"/>
                <a:cs typeface="Carlito"/>
              </a:rPr>
              <a:t>área </a:t>
            </a:r>
            <a:r>
              <a:rPr dirty="0" sz="2000">
                <a:latin typeface="Carlito"/>
                <a:cs typeface="Carlito"/>
              </a:rPr>
              <a:t>de  </a:t>
            </a:r>
            <a:r>
              <a:rPr dirty="0" sz="2000" spc="-5">
                <a:latin typeface="Carlito"/>
                <a:cs typeface="Carlito"/>
              </a:rPr>
              <a:t>almacenamiento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2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moldes</a:t>
            </a:r>
            <a:r>
              <a:rPr dirty="0" sz="1400" spc="-5"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49770" y="0"/>
            <a:ext cx="5442585" cy="6858000"/>
            <a:chOff x="6749770" y="0"/>
            <a:chExt cx="5442585" cy="6858000"/>
          </a:xfrm>
        </p:grpSpPr>
        <p:sp>
          <p:nvSpPr>
            <p:cNvPr id="5" name="object 5"/>
            <p:cNvSpPr/>
            <p:nvPr/>
          </p:nvSpPr>
          <p:spPr>
            <a:xfrm>
              <a:off x="6749770" y="0"/>
              <a:ext cx="544222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7999" y="0"/>
              <a:ext cx="5334000" cy="6857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80" y="902335"/>
            <a:ext cx="58807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29" b="0">
                <a:solidFill>
                  <a:srgbClr val="000000"/>
                </a:solidFill>
                <a:latin typeface="Trebuchet MS"/>
                <a:cs typeface="Trebuchet MS"/>
              </a:rPr>
              <a:t>Selección </a:t>
            </a:r>
            <a:r>
              <a:rPr dirty="0" sz="4000" spc="-240" b="0">
                <a:solidFill>
                  <a:srgbClr val="000000"/>
                </a:solidFill>
                <a:latin typeface="Trebuchet MS"/>
                <a:cs typeface="Trebuchet MS"/>
              </a:rPr>
              <a:t>del </a:t>
            </a:r>
            <a:r>
              <a:rPr dirty="0" sz="4000" spc="-215" b="0">
                <a:solidFill>
                  <a:srgbClr val="000000"/>
                </a:solidFill>
                <a:latin typeface="Trebuchet MS"/>
                <a:cs typeface="Trebuchet MS"/>
              </a:rPr>
              <a:t>Área </a:t>
            </a:r>
            <a:r>
              <a:rPr dirty="0" sz="4000" spc="-195" b="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z="4000" spc="-85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000" spc="-330" b="0">
                <a:solidFill>
                  <a:srgbClr val="000000"/>
                </a:solidFill>
                <a:latin typeface="Trebuchet MS"/>
                <a:cs typeface="Trebuchet MS"/>
              </a:rPr>
              <a:t>Trabajo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090166"/>
            <a:ext cx="6382385" cy="439229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285"/>
              </a:spcBef>
            </a:pPr>
            <a:r>
              <a:rPr dirty="0" sz="1600" spc="-5">
                <a:latin typeface="Arial"/>
                <a:cs typeface="Arial"/>
              </a:rPr>
              <a:t>El presente trabajo </a:t>
            </a:r>
            <a:r>
              <a:rPr dirty="0" sz="1600">
                <a:latin typeface="Arial"/>
                <a:cs typeface="Arial"/>
              </a:rPr>
              <a:t>se </a:t>
            </a:r>
            <a:r>
              <a:rPr dirty="0" sz="1600" spc="-5">
                <a:latin typeface="Arial"/>
                <a:cs typeface="Arial"/>
              </a:rPr>
              <a:t>desarrollará en el área de moldes </a:t>
            </a:r>
            <a:r>
              <a:rPr dirty="0" sz="1600" spc="-10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la  </a:t>
            </a:r>
            <a:r>
              <a:rPr dirty="0" sz="1600" spc="-5">
                <a:latin typeface="Arial"/>
                <a:cs typeface="Arial"/>
              </a:rPr>
              <a:t>empresa. La </a:t>
            </a:r>
            <a:r>
              <a:rPr dirty="0" sz="1600">
                <a:latin typeface="Arial"/>
                <a:cs typeface="Arial"/>
              </a:rPr>
              <a:t>cual </a:t>
            </a:r>
            <a:r>
              <a:rPr dirty="0" sz="1600" spc="-5">
                <a:latin typeface="Arial"/>
                <a:cs typeface="Arial"/>
              </a:rPr>
              <a:t>cuenta con algunas actividades clave una vez se  recibe una solicitud por parte de un cliente para </a:t>
            </a:r>
            <a:r>
              <a:rPr dirty="0" sz="1600">
                <a:latin typeface="Arial"/>
                <a:cs typeface="Arial"/>
              </a:rPr>
              <a:t>la </a:t>
            </a:r>
            <a:r>
              <a:rPr dirty="0" sz="1600" spc="-5">
                <a:latin typeface="Arial"/>
                <a:cs typeface="Arial"/>
              </a:rPr>
              <a:t>fabricación de un  vidrio. Estas actividades </a:t>
            </a:r>
            <a:r>
              <a:rPr dirty="0" sz="1600">
                <a:latin typeface="Arial"/>
                <a:cs typeface="Arial"/>
              </a:rPr>
              <a:t>se </a:t>
            </a:r>
            <a:r>
              <a:rPr dirty="0" sz="1600" spc="-5">
                <a:latin typeface="Arial"/>
                <a:cs typeface="Arial"/>
              </a:rPr>
              <a:t>enlistan 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continuación: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805"/>
              </a:spcBef>
              <a:buChar char="•"/>
              <a:tabLst>
                <a:tab pos="297180" algn="l"/>
                <a:tab pos="297815" algn="l"/>
              </a:tabLst>
            </a:pPr>
            <a:r>
              <a:rPr dirty="0" sz="1600" spc="-5">
                <a:latin typeface="Arial"/>
                <a:cs typeface="Arial"/>
              </a:rPr>
              <a:t>Recepción de solicitudes del cliente para fabricación de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vidrios.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Arial"/>
                <a:cs typeface="Arial"/>
              </a:rPr>
              <a:t>Verificación </a:t>
            </a:r>
            <a:r>
              <a:rPr dirty="0" sz="1600" spc="-5">
                <a:latin typeface="Arial"/>
                <a:cs typeface="Arial"/>
              </a:rPr>
              <a:t>de </a:t>
            </a:r>
            <a:r>
              <a:rPr dirty="0" sz="1600">
                <a:latin typeface="Arial"/>
                <a:cs typeface="Arial"/>
              </a:rPr>
              <a:t>la </a:t>
            </a:r>
            <a:r>
              <a:rPr dirty="0" sz="1600" spc="-5">
                <a:latin typeface="Arial"/>
                <a:cs typeface="Arial"/>
              </a:rPr>
              <a:t>disponibilidad de los moldes 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stock.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Visita y revisión de medidas de los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moldes.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Diseño y fabricación de los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moldes.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Inspección de los moldes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fabricados.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Arial"/>
                <a:cs typeface="Arial"/>
              </a:rPr>
              <a:t>Transporte </a:t>
            </a:r>
            <a:r>
              <a:rPr dirty="0" sz="1600" spc="-5">
                <a:latin typeface="Arial"/>
                <a:cs typeface="Arial"/>
              </a:rPr>
              <a:t>de los moldes a la zona de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producción.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Ensamble de los moldes en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producción.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Arial"/>
                <a:cs typeface="Arial"/>
              </a:rPr>
              <a:t>Transporte </a:t>
            </a:r>
            <a:r>
              <a:rPr dirty="0" sz="1600" spc="-5">
                <a:latin typeface="Arial"/>
                <a:cs typeface="Arial"/>
              </a:rPr>
              <a:t>de los moldes a la zona de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bodega.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Arial"/>
                <a:cs typeface="Arial"/>
              </a:rPr>
              <a:t>Verificación </a:t>
            </a:r>
            <a:r>
              <a:rPr dirty="0" sz="1600" spc="-5">
                <a:latin typeface="Arial"/>
                <a:cs typeface="Arial"/>
              </a:rPr>
              <a:t>de disponibilidad de almacenamiento en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bodega.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Almacenamiento de los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moldes.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80911" y="0"/>
            <a:ext cx="4511675" cy="6858000"/>
            <a:chOff x="7680911" y="0"/>
            <a:chExt cx="4511675" cy="6858000"/>
          </a:xfrm>
        </p:grpSpPr>
        <p:sp>
          <p:nvSpPr>
            <p:cNvPr id="5" name="object 5"/>
            <p:cNvSpPr/>
            <p:nvPr/>
          </p:nvSpPr>
          <p:spPr>
            <a:xfrm>
              <a:off x="7680911" y="0"/>
              <a:ext cx="4511088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80019" y="0"/>
              <a:ext cx="4411980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3707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933" y="2438145"/>
            <a:ext cx="3029585" cy="1476375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r" marL="12700" marR="5080" indent="1615440">
              <a:lnSpc>
                <a:spcPts val="3670"/>
              </a:lnSpc>
              <a:spcBef>
                <a:spcPts val="560"/>
              </a:spcBef>
            </a:pPr>
            <a:r>
              <a:rPr dirty="0" spc="-15"/>
              <a:t>Área</a:t>
            </a:r>
            <a:r>
              <a:rPr dirty="0" spc="-85"/>
              <a:t> </a:t>
            </a:r>
            <a:r>
              <a:rPr dirty="0" spc="-5"/>
              <a:t>de </a:t>
            </a:r>
            <a:r>
              <a:rPr dirty="0" spc="-5"/>
              <a:t> </a:t>
            </a:r>
            <a:r>
              <a:rPr dirty="0" spc="-5"/>
              <a:t>almacenami</a:t>
            </a:r>
            <a:r>
              <a:rPr dirty="0" spc="-15"/>
              <a:t>e</a:t>
            </a:r>
            <a:r>
              <a:rPr dirty="0" spc="-45"/>
              <a:t>nt</a:t>
            </a:r>
            <a:r>
              <a:rPr dirty="0" spc="-5"/>
              <a:t>o</a:t>
            </a:r>
          </a:p>
          <a:p>
            <a:pPr algn="r" marR="6350">
              <a:lnSpc>
                <a:spcPts val="3625"/>
              </a:lnSpc>
            </a:pPr>
            <a:r>
              <a:rPr dirty="0" spc="-5"/>
              <a:t>de</a:t>
            </a:r>
            <a:r>
              <a:rPr dirty="0" spc="-80"/>
              <a:t> </a:t>
            </a:r>
            <a:r>
              <a:rPr dirty="0" spc="-10"/>
              <a:t>moldes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9753" y="2201366"/>
            <a:ext cx="6398260" cy="236728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rlito"/>
                <a:cs typeface="Carlito"/>
              </a:rPr>
              <a:t>La </a:t>
            </a:r>
            <a:r>
              <a:rPr dirty="0" sz="2400" spc="-10">
                <a:latin typeface="Carlito"/>
                <a:cs typeface="Carlito"/>
              </a:rPr>
              <a:t>metodología </a:t>
            </a:r>
            <a:r>
              <a:rPr dirty="0" sz="2400">
                <a:latin typeface="Carlito"/>
                <a:cs typeface="Carlito"/>
              </a:rPr>
              <a:t>5S </a:t>
            </a:r>
            <a:r>
              <a:rPr dirty="0" sz="2400" spc="-5">
                <a:latin typeface="Carlito"/>
                <a:cs typeface="Carlito"/>
              </a:rPr>
              <a:t>ha sido </a:t>
            </a:r>
            <a:r>
              <a:rPr dirty="0" sz="2400">
                <a:latin typeface="Carlito"/>
                <a:cs typeface="Carlito"/>
              </a:rPr>
              <a:t>elegida </a:t>
            </a:r>
            <a:r>
              <a:rPr dirty="0" sz="2400" spc="-15">
                <a:latin typeface="Carlito"/>
                <a:cs typeface="Carlito"/>
              </a:rPr>
              <a:t>para </a:t>
            </a:r>
            <a:r>
              <a:rPr dirty="0" sz="2400" spc="-10">
                <a:latin typeface="Carlito"/>
                <a:cs typeface="Carlito"/>
              </a:rPr>
              <a:t>mejorar </a:t>
            </a:r>
            <a:r>
              <a:rPr dirty="0" sz="2400">
                <a:latin typeface="Carlito"/>
                <a:cs typeface="Carlito"/>
              </a:rPr>
              <a:t>el  </a:t>
            </a:r>
            <a:r>
              <a:rPr dirty="0" sz="2400" spc="-10">
                <a:latin typeface="Carlito"/>
                <a:cs typeface="Carlito"/>
              </a:rPr>
              <a:t>área </a:t>
            </a:r>
            <a:r>
              <a:rPr dirty="0" sz="2400" spc="-5">
                <a:latin typeface="Carlito"/>
                <a:cs typeface="Carlito"/>
              </a:rPr>
              <a:t>de almacenamiento de </a:t>
            </a:r>
            <a:r>
              <a:rPr dirty="0" sz="2400">
                <a:latin typeface="Carlito"/>
                <a:cs typeface="Carlito"/>
              </a:rPr>
              <a:t>moldes </a:t>
            </a:r>
            <a:r>
              <a:rPr dirty="0" sz="2400" spc="-5">
                <a:latin typeface="Carlito"/>
                <a:cs typeface="Carlito"/>
              </a:rPr>
              <a:t>debido </a:t>
            </a:r>
            <a:r>
              <a:rPr dirty="0" sz="2400">
                <a:latin typeface="Carlito"/>
                <a:cs typeface="Carlito"/>
              </a:rPr>
              <a:t>a </a:t>
            </a:r>
            <a:r>
              <a:rPr dirty="0" sz="2400" spc="-5">
                <a:latin typeface="Carlito"/>
                <a:cs typeface="Carlito"/>
              </a:rPr>
              <a:t>sus  </a:t>
            </a:r>
            <a:r>
              <a:rPr dirty="0" sz="2400" spc="-10">
                <a:latin typeface="Carlito"/>
                <a:cs typeface="Carlito"/>
              </a:rPr>
              <a:t>beneficios probados </a:t>
            </a:r>
            <a:r>
              <a:rPr dirty="0" sz="2400">
                <a:latin typeface="Carlito"/>
                <a:cs typeface="Carlito"/>
              </a:rPr>
              <a:t>en </a:t>
            </a:r>
            <a:r>
              <a:rPr dirty="0" sz="2400" spc="-5">
                <a:latin typeface="Carlito"/>
                <a:cs typeface="Carlito"/>
              </a:rPr>
              <a:t>términos de eficiencia,  seguridad </a:t>
            </a:r>
            <a:r>
              <a:rPr dirty="0" sz="2400">
                <a:latin typeface="Carlito"/>
                <a:cs typeface="Carlito"/>
              </a:rPr>
              <a:t>y </a:t>
            </a:r>
            <a:r>
              <a:rPr dirty="0" sz="2400" spc="-10">
                <a:latin typeface="Carlito"/>
                <a:cs typeface="Carlito"/>
              </a:rPr>
              <a:t>productividad. </a:t>
            </a:r>
            <a:r>
              <a:rPr dirty="0" sz="2400" spc="-5">
                <a:latin typeface="Carlito"/>
                <a:cs typeface="Carlito"/>
              </a:rPr>
              <a:t>La implementación de  </a:t>
            </a:r>
            <a:r>
              <a:rPr dirty="0" sz="2400">
                <a:latin typeface="Carlito"/>
                <a:cs typeface="Carlito"/>
              </a:rPr>
              <a:t>las </a:t>
            </a:r>
            <a:r>
              <a:rPr dirty="0" sz="2400" spc="-5">
                <a:latin typeface="Carlito"/>
                <a:cs typeface="Carlito"/>
              </a:rPr>
              <a:t>5S </a:t>
            </a:r>
            <a:r>
              <a:rPr dirty="0" sz="2400" spc="-15">
                <a:latin typeface="Carlito"/>
                <a:cs typeface="Carlito"/>
              </a:rPr>
              <a:t>mejorará </a:t>
            </a:r>
            <a:r>
              <a:rPr dirty="0" sz="2400">
                <a:latin typeface="Carlito"/>
                <a:cs typeface="Carlito"/>
              </a:rPr>
              <a:t>el </a:t>
            </a:r>
            <a:r>
              <a:rPr dirty="0" sz="2400" spc="-5">
                <a:latin typeface="Carlito"/>
                <a:cs typeface="Carlito"/>
              </a:rPr>
              <a:t>flujo de </a:t>
            </a:r>
            <a:r>
              <a:rPr dirty="0" sz="2400" spc="-15">
                <a:latin typeface="Carlito"/>
                <a:cs typeface="Carlito"/>
              </a:rPr>
              <a:t>trabajo, </a:t>
            </a:r>
            <a:r>
              <a:rPr dirty="0" sz="2400" spc="-10">
                <a:latin typeface="Carlito"/>
                <a:cs typeface="Carlito"/>
              </a:rPr>
              <a:t>reducirá  </a:t>
            </a:r>
            <a:r>
              <a:rPr dirty="0" sz="2400">
                <a:latin typeface="Carlito"/>
                <a:cs typeface="Carlito"/>
              </a:rPr>
              <a:t>tiempos </a:t>
            </a:r>
            <a:r>
              <a:rPr dirty="0" sz="2400" spc="-5">
                <a:latin typeface="Carlito"/>
                <a:cs typeface="Carlito"/>
              </a:rPr>
              <a:t>de búsqueda </a:t>
            </a:r>
            <a:r>
              <a:rPr dirty="0" sz="2400">
                <a:latin typeface="Carlito"/>
                <a:cs typeface="Carlito"/>
              </a:rPr>
              <a:t>y </a:t>
            </a:r>
            <a:r>
              <a:rPr dirty="0" sz="2400" spc="-15">
                <a:latin typeface="Carlito"/>
                <a:cs typeface="Carlito"/>
              </a:rPr>
              <a:t>optimizará </a:t>
            </a:r>
            <a:r>
              <a:rPr dirty="0" sz="2400">
                <a:latin typeface="Carlito"/>
                <a:cs typeface="Carlito"/>
              </a:rPr>
              <a:t>el espacio en  el </a:t>
            </a:r>
            <a:r>
              <a:rPr dirty="0" sz="2400" spc="-10">
                <a:latin typeface="Carlito"/>
                <a:cs typeface="Carlito"/>
              </a:rPr>
              <a:t>área </a:t>
            </a:r>
            <a:r>
              <a:rPr dirty="0" sz="2400" spc="-5">
                <a:latin typeface="Carlito"/>
                <a:cs typeface="Carlito"/>
              </a:rPr>
              <a:t>de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almacenamiento.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9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594" y="431673"/>
            <a:ext cx="26847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85" b="0">
                <a:latin typeface="Trebuchet MS"/>
                <a:cs typeface="Trebuchet MS"/>
              </a:rPr>
              <a:t>Estado</a:t>
            </a:r>
            <a:r>
              <a:rPr dirty="0" sz="4000" spc="-340" b="0">
                <a:latin typeface="Trebuchet MS"/>
                <a:cs typeface="Trebuchet MS"/>
              </a:rPr>
              <a:t> </a:t>
            </a:r>
            <a:r>
              <a:rPr dirty="0" sz="4000" spc="-229" b="0">
                <a:latin typeface="Trebuchet MS"/>
                <a:cs typeface="Trebuchet MS"/>
              </a:rPr>
              <a:t>Inicial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91054"/>
            <a:ext cx="12182855" cy="5266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31673"/>
            <a:ext cx="22726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0" b="0">
                <a:latin typeface="Trebuchet MS"/>
                <a:cs typeface="Trebuchet MS"/>
              </a:rPr>
              <a:t>Separación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94101"/>
            <a:ext cx="5458967" cy="526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6504228"/>
            <a:ext cx="20662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1CC"/>
                </a:solidFill>
                <a:latin typeface="Carlito"/>
                <a:cs typeface="Carlito"/>
              </a:rPr>
              <a:t>Elementos</a:t>
            </a:r>
            <a:r>
              <a:rPr dirty="0" sz="1800" spc="-60">
                <a:solidFill>
                  <a:srgbClr val="FFF1CC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FFF1CC"/>
                </a:solidFill>
                <a:latin typeface="Carlito"/>
                <a:cs typeface="Carlito"/>
              </a:rPr>
              <a:t>Necesarios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3619" y="4054551"/>
            <a:ext cx="22225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1CC"/>
                </a:solidFill>
                <a:latin typeface="Carlito"/>
                <a:cs typeface="Carlito"/>
              </a:rPr>
              <a:t>Elementos</a:t>
            </a:r>
            <a:r>
              <a:rPr dirty="0" sz="1800" spc="-30">
                <a:solidFill>
                  <a:srgbClr val="FFF1CC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FFF1CC"/>
                </a:solidFill>
                <a:latin typeface="Carlito"/>
                <a:cs typeface="Carlito"/>
              </a:rPr>
              <a:t>Innecesarios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7691" y="1588006"/>
            <a:ext cx="6274308" cy="5266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90507" y="6134811"/>
            <a:ext cx="227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1CC"/>
                </a:solidFill>
                <a:latin typeface="Carlito"/>
                <a:cs typeface="Carlito"/>
              </a:rPr>
              <a:t>Moldes </a:t>
            </a:r>
            <a:r>
              <a:rPr dirty="0" sz="1800" spc="-15">
                <a:solidFill>
                  <a:srgbClr val="FFF1CC"/>
                </a:solidFill>
                <a:latin typeface="Carlito"/>
                <a:cs typeface="Carlito"/>
              </a:rPr>
              <a:t>para</a:t>
            </a:r>
            <a:r>
              <a:rPr dirty="0" sz="1800" spc="-45">
                <a:solidFill>
                  <a:srgbClr val="FFF1CC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1CC"/>
                </a:solidFill>
                <a:latin typeface="Carlito"/>
                <a:cs typeface="Carlito"/>
              </a:rPr>
              <a:t>Reparación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447675" marR="5080">
              <a:lnSpc>
                <a:spcPts val="3670"/>
              </a:lnSpc>
              <a:spcBef>
                <a:spcPts val="560"/>
              </a:spcBef>
            </a:pPr>
            <a:r>
              <a:rPr dirty="0" spc="-5"/>
              <a:t>4. </a:t>
            </a:r>
            <a:r>
              <a:rPr dirty="0" spc="-15"/>
              <a:t>Zona </a:t>
            </a:r>
            <a:r>
              <a:rPr dirty="0" spc="-5"/>
              <a:t>de </a:t>
            </a:r>
            <a:r>
              <a:rPr dirty="0" spc="-15"/>
              <a:t>Espera </a:t>
            </a:r>
            <a:r>
              <a:rPr dirty="0" spc="-20"/>
              <a:t>para </a:t>
            </a:r>
            <a:r>
              <a:rPr dirty="0" spc="-5"/>
              <a:t>Moldes en </a:t>
            </a:r>
            <a:r>
              <a:rPr dirty="0" spc="-10"/>
              <a:t>Proceso </a:t>
            </a:r>
            <a:r>
              <a:rPr dirty="0" spc="-5"/>
              <a:t>de  </a:t>
            </a:r>
            <a:r>
              <a:rPr dirty="0" spc="-20"/>
              <a:t>Reparación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456" y="1942845"/>
            <a:ext cx="10990580" cy="439229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34290">
              <a:lnSpc>
                <a:spcPts val="1510"/>
              </a:lnSpc>
              <a:spcBef>
                <a:spcPts val="295"/>
              </a:spcBef>
            </a:pPr>
            <a:r>
              <a:rPr dirty="0" sz="1400" spc="-5">
                <a:latin typeface="Carlito"/>
                <a:cs typeface="Carlito"/>
              </a:rPr>
              <a:t>En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área de almacenamiento de moldes, algunos elementos pueden </a:t>
            </a:r>
            <a:r>
              <a:rPr dirty="0" sz="1400" spc="-10">
                <a:latin typeface="Carlito"/>
                <a:cs typeface="Carlito"/>
              </a:rPr>
              <a:t>entrar </a:t>
            </a:r>
            <a:r>
              <a:rPr dirty="0" sz="1400" spc="-5">
                <a:latin typeface="Carlito"/>
                <a:cs typeface="Carlito"/>
              </a:rPr>
              <a:t>en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 spc="-10">
                <a:latin typeface="Carlito"/>
                <a:cs typeface="Carlito"/>
              </a:rPr>
              <a:t>reparación </a:t>
            </a:r>
            <a:r>
              <a:rPr dirty="0" sz="1400" spc="-5">
                <a:latin typeface="Carlito"/>
                <a:cs typeface="Carlito"/>
              </a:rPr>
              <a:t>debido </a:t>
            </a:r>
            <a:r>
              <a:rPr dirty="0" sz="1400">
                <a:latin typeface="Carlito"/>
                <a:cs typeface="Carlito"/>
              </a:rPr>
              <a:t>a </a:t>
            </a:r>
            <a:r>
              <a:rPr dirty="0" sz="1400" spc="-5">
                <a:latin typeface="Carlito"/>
                <a:cs typeface="Carlito"/>
              </a:rPr>
              <a:t>su </a:t>
            </a:r>
            <a:r>
              <a:rPr dirty="0" sz="1400" spc="-10">
                <a:latin typeface="Carlito"/>
                <a:cs typeface="Carlito"/>
              </a:rPr>
              <a:t>desgaste </a:t>
            </a:r>
            <a:r>
              <a:rPr dirty="0" sz="1400">
                <a:latin typeface="Carlito"/>
                <a:cs typeface="Carlito"/>
              </a:rPr>
              <a:t>o </a:t>
            </a:r>
            <a:r>
              <a:rPr dirty="0" sz="1400" spc="-5">
                <a:latin typeface="Carlito"/>
                <a:cs typeface="Carlito"/>
              </a:rPr>
              <a:t>daño. </a:t>
            </a:r>
            <a:r>
              <a:rPr dirty="0" sz="1400" spc="-15">
                <a:latin typeface="Carlito"/>
                <a:cs typeface="Carlito"/>
              </a:rPr>
              <a:t>Para </a:t>
            </a:r>
            <a:r>
              <a:rPr dirty="0" sz="1400" spc="-10">
                <a:latin typeface="Carlito"/>
                <a:cs typeface="Carlito"/>
              </a:rPr>
              <a:t>garantizar </a:t>
            </a:r>
            <a:r>
              <a:rPr dirty="0" sz="1400" spc="-5">
                <a:latin typeface="Carlito"/>
                <a:cs typeface="Carlito"/>
              </a:rPr>
              <a:t>una  decisión informada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10">
                <a:latin typeface="Carlito"/>
                <a:cs typeface="Carlito"/>
              </a:rPr>
              <a:t>eficiente sobre estos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5">
                <a:latin typeface="Carlito"/>
                <a:cs typeface="Carlito"/>
              </a:rPr>
              <a:t>duda, estableceremos una "Zona de Espera"</a:t>
            </a:r>
            <a:r>
              <a:rPr dirty="0" sz="1400" spc="5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específica.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400" b="1">
                <a:latin typeface="Carlito"/>
                <a:cs typeface="Carlito"/>
              </a:rPr>
              <a:t>Función de la </a:t>
            </a:r>
            <a:r>
              <a:rPr dirty="0" sz="1400" spc="-5" b="1">
                <a:latin typeface="Carlito"/>
                <a:cs typeface="Carlito"/>
              </a:rPr>
              <a:t>Zona </a:t>
            </a:r>
            <a:r>
              <a:rPr dirty="0" sz="1400" b="1">
                <a:latin typeface="Carlito"/>
                <a:cs typeface="Carlito"/>
              </a:rPr>
              <a:t>de</a:t>
            </a:r>
            <a:r>
              <a:rPr dirty="0" sz="1400" spc="-95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Espera: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ts val="1595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"Zona de Espera" </a:t>
            </a:r>
            <a:r>
              <a:rPr dirty="0" sz="1400" spc="-10">
                <a:latin typeface="Carlito"/>
                <a:cs typeface="Carlito"/>
              </a:rPr>
              <a:t>será </a:t>
            </a:r>
            <a:r>
              <a:rPr dirty="0" sz="1400" spc="-5">
                <a:latin typeface="Carlito"/>
                <a:cs typeface="Carlito"/>
              </a:rPr>
              <a:t>el área designada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 spc="-5">
                <a:latin typeface="Carlito"/>
                <a:cs typeface="Carlito"/>
              </a:rPr>
              <a:t>aquellos moldes que </a:t>
            </a:r>
            <a:r>
              <a:rPr dirty="0" sz="1400" spc="-10">
                <a:latin typeface="Carlito"/>
                <a:cs typeface="Carlito"/>
              </a:rPr>
              <a:t>requieran </a:t>
            </a:r>
            <a:r>
              <a:rPr dirty="0" sz="1400" spc="-5">
                <a:latin typeface="Carlito"/>
                <a:cs typeface="Carlito"/>
              </a:rPr>
              <a:t>revisión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evaluación de </a:t>
            </a:r>
            <a:r>
              <a:rPr dirty="0" sz="1400">
                <a:latin typeface="Carlito"/>
                <a:cs typeface="Carlito"/>
              </a:rPr>
              <a:t>su </a:t>
            </a:r>
            <a:r>
              <a:rPr dirty="0" sz="1400" spc="-5">
                <a:latin typeface="Carlito"/>
                <a:cs typeface="Carlito"/>
              </a:rPr>
              <a:t>estado </a:t>
            </a:r>
            <a:r>
              <a:rPr dirty="0" sz="1400" spc="-10">
                <a:latin typeface="Carlito"/>
                <a:cs typeface="Carlito"/>
              </a:rPr>
              <a:t>antes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tomar </a:t>
            </a:r>
            <a:r>
              <a:rPr dirty="0" sz="1400" spc="-5">
                <a:latin typeface="Carlito"/>
                <a:cs typeface="Carlito"/>
              </a:rPr>
              <a:t>una</a:t>
            </a:r>
            <a:r>
              <a:rPr dirty="0" sz="1400" spc="20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decisión</a:t>
            </a:r>
            <a:endParaRPr sz="1400">
              <a:latin typeface="Carlito"/>
              <a:cs typeface="Carlito"/>
            </a:endParaRPr>
          </a:p>
          <a:p>
            <a:pPr marL="241300">
              <a:lnSpc>
                <a:spcPts val="1595"/>
              </a:lnSpc>
            </a:pPr>
            <a:r>
              <a:rPr dirty="0" sz="1400" spc="-5">
                <a:latin typeface="Carlito"/>
                <a:cs typeface="Carlito"/>
              </a:rPr>
              <a:t>definitiva </a:t>
            </a:r>
            <a:r>
              <a:rPr dirty="0" sz="1400" spc="-10">
                <a:latin typeface="Carlito"/>
                <a:cs typeface="Carlito"/>
              </a:rPr>
              <a:t>sobre </a:t>
            </a:r>
            <a:r>
              <a:rPr dirty="0" sz="1400" spc="-5">
                <a:latin typeface="Carlito"/>
                <a:cs typeface="Carlito"/>
              </a:rPr>
              <a:t>su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destino.</a:t>
            </a:r>
            <a:endParaRPr sz="1400">
              <a:latin typeface="Carlito"/>
              <a:cs typeface="Carlito"/>
            </a:endParaRPr>
          </a:p>
          <a:p>
            <a:pPr marL="241300" marR="5080" indent="-228600">
              <a:lnSpc>
                <a:spcPts val="1510"/>
              </a:lnSpc>
              <a:spcBef>
                <a:spcPts val="10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>
                <a:latin typeface="Carlito"/>
                <a:cs typeface="Carlito"/>
              </a:rPr>
              <a:t>Durante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 spc="-10">
                <a:latin typeface="Carlito"/>
                <a:cs typeface="Carlito"/>
              </a:rPr>
              <a:t>reparación,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operario que fabrica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 spc="-10">
                <a:latin typeface="Carlito"/>
                <a:cs typeface="Carlito"/>
              </a:rPr>
              <a:t>será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responsable de determinar si el molde aún </a:t>
            </a:r>
            <a:r>
              <a:rPr dirty="0" sz="1400">
                <a:latin typeface="Carlito"/>
                <a:cs typeface="Carlito"/>
              </a:rPr>
              <a:t>es viable y </a:t>
            </a:r>
            <a:r>
              <a:rPr dirty="0" sz="1400" spc="-5">
                <a:latin typeface="Carlito"/>
                <a:cs typeface="Carlito"/>
              </a:rPr>
              <a:t>si su </a:t>
            </a:r>
            <a:r>
              <a:rPr dirty="0" sz="1400" spc="-10">
                <a:latin typeface="Carlito"/>
                <a:cs typeface="Carlito"/>
              </a:rPr>
              <a:t>reparación </a:t>
            </a:r>
            <a:r>
              <a:rPr dirty="0" sz="1400">
                <a:latin typeface="Carlito"/>
                <a:cs typeface="Carlito"/>
              </a:rPr>
              <a:t>es  </a:t>
            </a:r>
            <a:r>
              <a:rPr dirty="0" sz="1400" spc="-5">
                <a:latin typeface="Carlito"/>
                <a:cs typeface="Carlito"/>
              </a:rPr>
              <a:t>factible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valiosa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>
                <a:latin typeface="Carlito"/>
                <a:cs typeface="Carlito"/>
              </a:rPr>
              <a:t>la</a:t>
            </a:r>
            <a:r>
              <a:rPr dirty="0" sz="1400" spc="1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empresa.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400" b="1">
                <a:latin typeface="Carlito"/>
                <a:cs typeface="Carlito"/>
              </a:rPr>
              <a:t>Asignación de </a:t>
            </a:r>
            <a:r>
              <a:rPr dirty="0" sz="1400" spc="-10" b="1">
                <a:latin typeface="Carlito"/>
                <a:cs typeface="Carlito"/>
              </a:rPr>
              <a:t>Fecha para</a:t>
            </a:r>
            <a:r>
              <a:rPr dirty="0" sz="1400" spc="-9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Determinación: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ts val="1595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rlito"/>
                <a:cs typeface="Carlito"/>
              </a:rPr>
              <a:t>Cada molde que ingrese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 reparación </a:t>
            </a:r>
            <a:r>
              <a:rPr dirty="0" sz="1400" spc="-10">
                <a:latin typeface="Carlito"/>
                <a:cs typeface="Carlito"/>
              </a:rPr>
              <a:t>será etiquetado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se asignará una </a:t>
            </a:r>
            <a:r>
              <a:rPr dirty="0" sz="1400" spc="-10">
                <a:latin typeface="Carlito"/>
                <a:cs typeface="Carlito"/>
              </a:rPr>
              <a:t>fecha </a:t>
            </a:r>
            <a:r>
              <a:rPr dirty="0" sz="1400" spc="-5">
                <a:latin typeface="Carlito"/>
                <a:cs typeface="Carlito"/>
              </a:rPr>
              <a:t>límite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 spc="-5">
                <a:latin typeface="Carlito"/>
                <a:cs typeface="Carlito"/>
              </a:rPr>
              <a:t>que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operario tome una determinación</a:t>
            </a:r>
            <a:r>
              <a:rPr dirty="0" sz="1400" spc="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sobre</a:t>
            </a:r>
            <a:endParaRPr sz="1400">
              <a:latin typeface="Carlito"/>
              <a:cs typeface="Carlito"/>
            </a:endParaRPr>
          </a:p>
          <a:p>
            <a:pPr marL="241300">
              <a:lnSpc>
                <a:spcPts val="1595"/>
              </a:lnSpc>
            </a:pPr>
            <a:r>
              <a:rPr dirty="0" sz="1400">
                <a:latin typeface="Carlito"/>
                <a:cs typeface="Carlito"/>
              </a:rPr>
              <a:t>su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viabilidad.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rlito"/>
                <a:cs typeface="Carlito"/>
              </a:rPr>
              <a:t>El responsable del área de almacenamiento </a:t>
            </a:r>
            <a:r>
              <a:rPr dirty="0" sz="1400" spc="-10">
                <a:latin typeface="Carlito"/>
                <a:cs typeface="Carlito"/>
              </a:rPr>
              <a:t>coordinará con </a:t>
            </a:r>
            <a:r>
              <a:rPr dirty="0" sz="1400">
                <a:latin typeface="Carlito"/>
                <a:cs typeface="Carlito"/>
              </a:rPr>
              <a:t>el </a:t>
            </a:r>
            <a:r>
              <a:rPr dirty="0" sz="1400" spc="-5">
                <a:latin typeface="Carlito"/>
                <a:cs typeface="Carlito"/>
              </a:rPr>
              <a:t>operario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 spc="-5">
                <a:latin typeface="Carlito"/>
                <a:cs typeface="Carlito"/>
              </a:rPr>
              <a:t>asegurar que </a:t>
            </a:r>
            <a:r>
              <a:rPr dirty="0" sz="1400">
                <a:latin typeface="Carlito"/>
                <a:cs typeface="Carlito"/>
              </a:rPr>
              <a:t>se </a:t>
            </a:r>
            <a:r>
              <a:rPr dirty="0" sz="1400" spc="-5">
                <a:latin typeface="Carlito"/>
                <a:cs typeface="Carlito"/>
              </a:rPr>
              <a:t>cumplan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10">
                <a:latin typeface="Carlito"/>
                <a:cs typeface="Carlito"/>
              </a:rPr>
              <a:t>plazos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se tomen </a:t>
            </a:r>
            <a:r>
              <a:rPr dirty="0" sz="1400">
                <a:latin typeface="Carlito"/>
                <a:cs typeface="Carlito"/>
              </a:rPr>
              <a:t>decisiones</a:t>
            </a:r>
            <a:r>
              <a:rPr dirty="0" sz="1400" spc="17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oportunas.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-5" b="1">
                <a:latin typeface="Carlito"/>
                <a:cs typeface="Carlito"/>
              </a:rPr>
              <a:t>Beneficios </a:t>
            </a:r>
            <a:r>
              <a:rPr dirty="0" sz="1400" b="1">
                <a:latin typeface="Carlito"/>
                <a:cs typeface="Carlito"/>
              </a:rPr>
              <a:t>de la </a:t>
            </a:r>
            <a:r>
              <a:rPr dirty="0" sz="1400" spc="-5" b="1">
                <a:latin typeface="Carlito"/>
                <a:cs typeface="Carlito"/>
              </a:rPr>
              <a:t>Zona </a:t>
            </a:r>
            <a:r>
              <a:rPr dirty="0" sz="1400" b="1">
                <a:latin typeface="Carlito"/>
                <a:cs typeface="Carlito"/>
              </a:rPr>
              <a:t>de</a:t>
            </a:r>
            <a:r>
              <a:rPr dirty="0" sz="1400" spc="-105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Espera: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>
                <a:latin typeface="Carlito"/>
                <a:cs typeface="Carlito"/>
              </a:rPr>
              <a:t>Esta </a:t>
            </a:r>
            <a:r>
              <a:rPr dirty="0" sz="1400" spc="-5">
                <a:latin typeface="Carlito"/>
                <a:cs typeface="Carlito"/>
              </a:rPr>
              <a:t>medida permitirá una evaluación adecuada de los moldes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5">
                <a:latin typeface="Carlito"/>
                <a:cs typeface="Carlito"/>
              </a:rPr>
              <a:t>duda, evitando mantener elementos </a:t>
            </a:r>
            <a:r>
              <a:rPr dirty="0" sz="1400">
                <a:latin typeface="Carlito"/>
                <a:cs typeface="Carlito"/>
              </a:rPr>
              <a:t>innecesarios en el </a:t>
            </a:r>
            <a:r>
              <a:rPr dirty="0" sz="1400" spc="-5">
                <a:latin typeface="Carlito"/>
                <a:cs typeface="Carlito"/>
              </a:rPr>
              <a:t>área de</a:t>
            </a:r>
            <a:r>
              <a:rPr dirty="0" sz="1400" spc="204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almacenamiento.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rlito"/>
                <a:cs typeface="Carlito"/>
              </a:rPr>
              <a:t>Contribuirá </a:t>
            </a:r>
            <a:r>
              <a:rPr dirty="0" sz="1400">
                <a:latin typeface="Carlito"/>
                <a:cs typeface="Carlito"/>
              </a:rPr>
              <a:t>a la </a:t>
            </a:r>
            <a:r>
              <a:rPr dirty="0" sz="1400" spc="-5">
                <a:latin typeface="Carlito"/>
                <a:cs typeface="Carlito"/>
              </a:rPr>
              <a:t>optimización del espacio </a:t>
            </a:r>
            <a:r>
              <a:rPr dirty="0" sz="1400">
                <a:latin typeface="Carlito"/>
                <a:cs typeface="Carlito"/>
              </a:rPr>
              <a:t>al </a:t>
            </a:r>
            <a:r>
              <a:rPr dirty="0" sz="1400" spc="-5">
                <a:latin typeface="Carlito"/>
                <a:cs typeface="Carlito"/>
              </a:rPr>
              <a:t>eliminar moldes dañados </a:t>
            </a:r>
            <a:r>
              <a:rPr dirty="0" sz="1400">
                <a:latin typeface="Carlito"/>
                <a:cs typeface="Carlito"/>
              </a:rPr>
              <a:t>o </a:t>
            </a:r>
            <a:r>
              <a:rPr dirty="0" sz="1400" spc="-5">
                <a:latin typeface="Carlito"/>
                <a:cs typeface="Carlito"/>
              </a:rPr>
              <a:t>no requeridos, liberando capacidad </a:t>
            </a:r>
            <a:r>
              <a:rPr dirty="0" sz="1400" spc="-10">
                <a:latin typeface="Carlito"/>
                <a:cs typeface="Carlito"/>
              </a:rPr>
              <a:t>para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5">
                <a:latin typeface="Carlito"/>
                <a:cs typeface="Carlito"/>
              </a:rPr>
              <a:t>buen estado </a:t>
            </a:r>
            <a:r>
              <a:rPr dirty="0" sz="1400">
                <a:latin typeface="Carlito"/>
                <a:cs typeface="Carlito"/>
              </a:rPr>
              <a:t>y en</a:t>
            </a:r>
            <a:r>
              <a:rPr dirty="0" sz="1400" spc="229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uso.</a:t>
            </a:r>
            <a:endParaRPr sz="1400">
              <a:latin typeface="Carlito"/>
              <a:cs typeface="Carlito"/>
            </a:endParaRPr>
          </a:p>
          <a:p>
            <a:pPr marL="241300" marR="49530" indent="-228600">
              <a:lnSpc>
                <a:spcPts val="151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rlito"/>
                <a:cs typeface="Carlito"/>
              </a:rPr>
              <a:t>La responsabilidad </a:t>
            </a:r>
            <a:r>
              <a:rPr dirty="0" sz="1400">
                <a:latin typeface="Carlito"/>
                <a:cs typeface="Carlito"/>
              </a:rPr>
              <a:t>asignada al </a:t>
            </a:r>
            <a:r>
              <a:rPr dirty="0" sz="1400" spc="-5">
                <a:latin typeface="Carlito"/>
                <a:cs typeface="Carlito"/>
              </a:rPr>
              <a:t>operario </a:t>
            </a:r>
            <a:r>
              <a:rPr dirty="0" sz="1400" spc="-10">
                <a:latin typeface="Carlito"/>
                <a:cs typeface="Carlito"/>
              </a:rPr>
              <a:t>garantizará </a:t>
            </a:r>
            <a:r>
              <a:rPr dirty="0" sz="1400" spc="-5">
                <a:latin typeface="Carlito"/>
                <a:cs typeface="Carlito"/>
              </a:rPr>
              <a:t>una gestión más </a:t>
            </a:r>
            <a:r>
              <a:rPr dirty="0" sz="1400" spc="-10">
                <a:latin typeface="Carlito"/>
                <a:cs typeface="Carlito"/>
              </a:rPr>
              <a:t>eficiente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los </a:t>
            </a:r>
            <a:r>
              <a:rPr dirty="0" sz="1400" spc="-10">
                <a:latin typeface="Carlito"/>
                <a:cs typeface="Carlito"/>
              </a:rPr>
              <a:t>recursos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una toma de decisiones más fundamentada </a:t>
            </a:r>
            <a:r>
              <a:rPr dirty="0" sz="1400" spc="-10">
                <a:latin typeface="Carlito"/>
                <a:cs typeface="Carlito"/>
              </a:rPr>
              <a:t>sobre </a:t>
            </a:r>
            <a:r>
              <a:rPr dirty="0" sz="1400">
                <a:latin typeface="Carlito"/>
                <a:cs typeface="Carlito"/>
              </a:rPr>
              <a:t>los  </a:t>
            </a:r>
            <a:r>
              <a:rPr dirty="0" sz="1400" spc="-5">
                <a:latin typeface="Carlito"/>
                <a:cs typeface="Carlito"/>
              </a:rPr>
              <a:t>moldes </a:t>
            </a:r>
            <a:r>
              <a:rPr dirty="0" sz="1400">
                <a:latin typeface="Carlito"/>
                <a:cs typeface="Carlito"/>
              </a:rPr>
              <a:t>en </a:t>
            </a:r>
            <a:r>
              <a:rPr dirty="0" sz="1400" spc="-10">
                <a:latin typeface="Carlito"/>
                <a:cs typeface="Carlito"/>
              </a:rPr>
              <a:t>proceso </a:t>
            </a:r>
            <a:r>
              <a:rPr dirty="0" sz="1400" spc="-5">
                <a:latin typeface="Carlito"/>
                <a:cs typeface="Carlito"/>
              </a:rPr>
              <a:t>de</a:t>
            </a:r>
            <a:r>
              <a:rPr dirty="0" sz="1400" spc="-10">
                <a:latin typeface="Carlito"/>
                <a:cs typeface="Carlito"/>
              </a:rPr>
              <a:t> reparación.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2807335" marR="5080" indent="-2295525">
              <a:lnSpc>
                <a:spcPts val="3890"/>
              </a:lnSpc>
              <a:spcBef>
                <a:spcPts val="590"/>
              </a:spcBef>
            </a:pPr>
            <a:r>
              <a:rPr dirty="0" sz="3600" spc="-260" b="0">
                <a:latin typeface="Trebuchet MS"/>
                <a:cs typeface="Trebuchet MS"/>
              </a:rPr>
              <a:t>5.</a:t>
            </a:r>
            <a:r>
              <a:rPr dirty="0" sz="3600" spc="-340" b="0">
                <a:latin typeface="Trebuchet MS"/>
                <a:cs typeface="Trebuchet MS"/>
              </a:rPr>
              <a:t> </a:t>
            </a:r>
            <a:r>
              <a:rPr dirty="0" sz="3600" spc="-220" b="0">
                <a:latin typeface="Trebuchet MS"/>
                <a:cs typeface="Trebuchet MS"/>
              </a:rPr>
              <a:t>Optimización</a:t>
            </a:r>
            <a:r>
              <a:rPr dirty="0" sz="3600" spc="-355" b="0">
                <a:latin typeface="Trebuchet MS"/>
                <a:cs typeface="Trebuchet MS"/>
              </a:rPr>
              <a:t> </a:t>
            </a:r>
            <a:r>
              <a:rPr dirty="0" sz="3600" spc="-175" b="0">
                <a:latin typeface="Trebuchet MS"/>
                <a:cs typeface="Trebuchet MS"/>
              </a:rPr>
              <a:t>de</a:t>
            </a:r>
            <a:r>
              <a:rPr dirty="0" sz="3600" spc="-325" b="0">
                <a:latin typeface="Trebuchet MS"/>
                <a:cs typeface="Trebuchet MS"/>
              </a:rPr>
              <a:t> </a:t>
            </a:r>
            <a:r>
              <a:rPr dirty="0" sz="3600" spc="-235" b="0">
                <a:latin typeface="Trebuchet MS"/>
                <a:cs typeface="Trebuchet MS"/>
              </a:rPr>
              <a:t>la</a:t>
            </a:r>
            <a:r>
              <a:rPr dirty="0" sz="3600" spc="-350" b="0">
                <a:latin typeface="Trebuchet MS"/>
                <a:cs typeface="Trebuchet MS"/>
              </a:rPr>
              <a:t> </a:t>
            </a:r>
            <a:r>
              <a:rPr dirty="0" sz="3600" spc="-195" b="0">
                <a:latin typeface="Trebuchet MS"/>
                <a:cs typeface="Trebuchet MS"/>
              </a:rPr>
              <a:t>Ubicación</a:t>
            </a:r>
            <a:r>
              <a:rPr dirty="0" sz="3600" spc="-360" b="0">
                <a:latin typeface="Trebuchet MS"/>
                <a:cs typeface="Trebuchet MS"/>
              </a:rPr>
              <a:t> </a:t>
            </a:r>
            <a:r>
              <a:rPr dirty="0" sz="3600" spc="-175" b="0">
                <a:latin typeface="Trebuchet MS"/>
                <a:cs typeface="Trebuchet MS"/>
              </a:rPr>
              <a:t>de</a:t>
            </a:r>
            <a:r>
              <a:rPr dirty="0" sz="3600" spc="-335" b="0">
                <a:latin typeface="Trebuchet MS"/>
                <a:cs typeface="Trebuchet MS"/>
              </a:rPr>
              <a:t> </a:t>
            </a:r>
            <a:r>
              <a:rPr dirty="0" sz="3600" spc="-60" b="0">
                <a:latin typeface="Trebuchet MS"/>
                <a:cs typeface="Trebuchet MS"/>
              </a:rPr>
              <a:t>Moldes</a:t>
            </a:r>
            <a:r>
              <a:rPr dirty="0" sz="3600" spc="-360" b="0">
                <a:latin typeface="Trebuchet MS"/>
                <a:cs typeface="Trebuchet MS"/>
              </a:rPr>
              <a:t> </a:t>
            </a:r>
            <a:r>
              <a:rPr dirty="0" sz="3600" spc="-195" b="0">
                <a:latin typeface="Trebuchet MS"/>
                <a:cs typeface="Trebuchet MS"/>
              </a:rPr>
              <a:t>Esenciales  </a:t>
            </a:r>
            <a:r>
              <a:rPr dirty="0" sz="3600" spc="-135" b="0">
                <a:latin typeface="Trebuchet MS"/>
                <a:cs typeface="Trebuchet MS"/>
              </a:rPr>
              <a:t>según </a:t>
            </a:r>
            <a:r>
              <a:rPr dirty="0" sz="3600" spc="-90" b="0">
                <a:latin typeface="Trebuchet MS"/>
                <a:cs typeface="Trebuchet MS"/>
              </a:rPr>
              <a:t>su</a:t>
            </a:r>
            <a:r>
              <a:rPr dirty="0" sz="3600" spc="-860" b="0">
                <a:latin typeface="Trebuchet MS"/>
                <a:cs typeface="Trebuchet MS"/>
              </a:rPr>
              <a:t> </a:t>
            </a:r>
            <a:r>
              <a:rPr dirty="0" sz="3600" spc="-220" b="0">
                <a:latin typeface="Trebuchet MS"/>
                <a:cs typeface="Trebuchet MS"/>
              </a:rPr>
              <a:t>Frecuencia </a:t>
            </a:r>
            <a:r>
              <a:rPr dirty="0" sz="3600" spc="-175" b="0">
                <a:latin typeface="Trebuchet MS"/>
                <a:cs typeface="Trebuchet MS"/>
              </a:rPr>
              <a:t>de </a:t>
            </a:r>
            <a:r>
              <a:rPr dirty="0" sz="3600" spc="-75" b="0">
                <a:latin typeface="Trebuchet MS"/>
                <a:cs typeface="Trebuchet MS"/>
              </a:rPr>
              <a:t>Uso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128905" marR="13970">
              <a:lnSpc>
                <a:spcPts val="1510"/>
              </a:lnSpc>
              <a:spcBef>
                <a:spcPts val="295"/>
              </a:spcBef>
            </a:pPr>
            <a:r>
              <a:rPr dirty="0" spc="-5"/>
              <a:t>Una parte fundamental de </a:t>
            </a:r>
            <a:r>
              <a:rPr dirty="0"/>
              <a:t>la </a:t>
            </a:r>
            <a:r>
              <a:rPr dirty="0" spc="-5"/>
              <a:t>implementación de </a:t>
            </a:r>
            <a:r>
              <a:rPr dirty="0"/>
              <a:t>las 5S en el </a:t>
            </a:r>
            <a:r>
              <a:rPr dirty="0" spc="-5"/>
              <a:t>área de almacenamiento de </a:t>
            </a:r>
            <a:r>
              <a:rPr dirty="0"/>
              <a:t>moldes </a:t>
            </a:r>
            <a:r>
              <a:rPr dirty="0" spc="-5"/>
              <a:t>es </a:t>
            </a:r>
            <a:r>
              <a:rPr dirty="0"/>
              <a:t>la </a:t>
            </a:r>
            <a:r>
              <a:rPr dirty="0" spc="-5"/>
              <a:t>optimización de </a:t>
            </a:r>
            <a:r>
              <a:rPr dirty="0"/>
              <a:t>la </a:t>
            </a:r>
            <a:r>
              <a:rPr dirty="0" spc="-5"/>
              <a:t>ubicación de los elementos  necesarios, específicamente aquellos moldes que </a:t>
            </a:r>
            <a:r>
              <a:rPr dirty="0"/>
              <a:t>se </a:t>
            </a:r>
            <a:r>
              <a:rPr dirty="0" spc="-10"/>
              <a:t>utilizan con mayor </a:t>
            </a:r>
            <a:r>
              <a:rPr dirty="0" spc="-5"/>
              <a:t>frecuencia. </a:t>
            </a:r>
            <a:r>
              <a:rPr dirty="0" spc="-15"/>
              <a:t>Para </a:t>
            </a:r>
            <a:r>
              <a:rPr dirty="0" spc="-5"/>
              <a:t>lograr una gestión más </a:t>
            </a:r>
            <a:r>
              <a:rPr dirty="0" spc="-10"/>
              <a:t>eficiente </a:t>
            </a:r>
            <a:r>
              <a:rPr dirty="0"/>
              <a:t>y </a:t>
            </a:r>
            <a:r>
              <a:rPr dirty="0" spc="-5"/>
              <a:t>rápida, </a:t>
            </a:r>
            <a:r>
              <a:rPr dirty="0"/>
              <a:t>se </a:t>
            </a:r>
            <a:r>
              <a:rPr dirty="0" spc="-5"/>
              <a:t>seguirán </a:t>
            </a:r>
            <a:r>
              <a:rPr dirty="0"/>
              <a:t>los </a:t>
            </a:r>
            <a:r>
              <a:rPr dirty="0" spc="-5"/>
              <a:t>siguientes  pasos:</a:t>
            </a:r>
          </a:p>
          <a:p>
            <a:pPr marL="128905">
              <a:lnSpc>
                <a:spcPct val="100000"/>
              </a:lnSpc>
              <a:spcBef>
                <a:spcPts val="819"/>
              </a:spcBef>
            </a:pPr>
            <a:r>
              <a:rPr dirty="0" spc="-5" b="1">
                <a:latin typeface="Carlito"/>
                <a:cs typeface="Carlito"/>
              </a:rPr>
              <a:t>Identificación </a:t>
            </a:r>
            <a:r>
              <a:rPr dirty="0" b="1">
                <a:latin typeface="Carlito"/>
                <a:cs typeface="Carlito"/>
              </a:rPr>
              <a:t>de Moldes</a:t>
            </a:r>
            <a:r>
              <a:rPr dirty="0" spc="-75" b="1">
                <a:latin typeface="Carlito"/>
                <a:cs typeface="Carlito"/>
              </a:rPr>
              <a:t> </a:t>
            </a:r>
            <a:r>
              <a:rPr dirty="0" b="1">
                <a:latin typeface="Carlito"/>
                <a:cs typeface="Carlito"/>
              </a:rPr>
              <a:t>Esenciales:</a:t>
            </a:r>
          </a:p>
          <a:p>
            <a:pPr marL="357505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5"/>
              <a:t>Identificaremos </a:t>
            </a:r>
            <a:r>
              <a:rPr dirty="0"/>
              <a:t>y </a:t>
            </a:r>
            <a:r>
              <a:rPr dirty="0" spc="-10"/>
              <a:t>catalogaremos </a:t>
            </a:r>
            <a:r>
              <a:rPr dirty="0"/>
              <a:t>los </a:t>
            </a:r>
            <a:r>
              <a:rPr dirty="0" spc="-5"/>
              <a:t>moldes esenciales, aquellos que </a:t>
            </a:r>
            <a:r>
              <a:rPr dirty="0"/>
              <a:t>son </a:t>
            </a:r>
            <a:r>
              <a:rPr dirty="0" spc="-5"/>
              <a:t>críticos </a:t>
            </a:r>
            <a:r>
              <a:rPr dirty="0" spc="-10"/>
              <a:t>para </a:t>
            </a:r>
            <a:r>
              <a:rPr dirty="0"/>
              <a:t>la </a:t>
            </a:r>
            <a:r>
              <a:rPr dirty="0" spc="-10"/>
              <a:t>producción </a:t>
            </a:r>
            <a:r>
              <a:rPr dirty="0"/>
              <a:t>y se </a:t>
            </a:r>
            <a:r>
              <a:rPr dirty="0" spc="-5"/>
              <a:t>utilizan </a:t>
            </a:r>
            <a:r>
              <a:rPr dirty="0" spc="-10"/>
              <a:t>con mayor</a:t>
            </a:r>
            <a:r>
              <a:rPr dirty="0" spc="85"/>
              <a:t> </a:t>
            </a:r>
            <a:r>
              <a:rPr dirty="0" spc="-5"/>
              <a:t>frecuencia.</a:t>
            </a:r>
          </a:p>
          <a:p>
            <a:pPr marL="357505" marR="76835" indent="-228600">
              <a:lnSpc>
                <a:spcPts val="1510"/>
              </a:lnSpc>
              <a:spcBef>
                <a:spcPts val="1019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10"/>
              <a:t>Realizaremos </a:t>
            </a:r>
            <a:r>
              <a:rPr dirty="0" spc="-5"/>
              <a:t>un </a:t>
            </a:r>
            <a:r>
              <a:rPr dirty="0"/>
              <a:t>análisis </a:t>
            </a:r>
            <a:r>
              <a:rPr dirty="0" spc="-5"/>
              <a:t>detallado de los </a:t>
            </a:r>
            <a:r>
              <a:rPr dirty="0" spc="-10"/>
              <a:t>procesos </a:t>
            </a:r>
            <a:r>
              <a:rPr dirty="0" spc="-5"/>
              <a:t>de </a:t>
            </a:r>
            <a:r>
              <a:rPr dirty="0" spc="-10"/>
              <a:t>producción para </a:t>
            </a:r>
            <a:r>
              <a:rPr dirty="0" spc="-5"/>
              <a:t>determinar </a:t>
            </a:r>
            <a:r>
              <a:rPr dirty="0"/>
              <a:t>los </a:t>
            </a:r>
            <a:r>
              <a:rPr dirty="0" spc="-5"/>
              <a:t>moldes esenciales que deben estar siempre al alcance del equipo  de trabajo.</a:t>
            </a:r>
          </a:p>
          <a:p>
            <a:pPr marL="128905">
              <a:lnSpc>
                <a:spcPct val="100000"/>
              </a:lnSpc>
              <a:spcBef>
                <a:spcPts val="819"/>
              </a:spcBef>
            </a:pPr>
            <a:r>
              <a:rPr dirty="0" b="1">
                <a:latin typeface="Carlito"/>
                <a:cs typeface="Carlito"/>
              </a:rPr>
              <a:t>Asignación de </a:t>
            </a:r>
            <a:r>
              <a:rPr dirty="0" spc="-5" b="1">
                <a:latin typeface="Carlito"/>
                <a:cs typeface="Carlito"/>
              </a:rPr>
              <a:t>Ubicación</a:t>
            </a:r>
            <a:r>
              <a:rPr dirty="0" spc="-65" b="1">
                <a:latin typeface="Carlito"/>
                <a:cs typeface="Carlito"/>
              </a:rPr>
              <a:t> </a:t>
            </a:r>
            <a:r>
              <a:rPr dirty="0" spc="-10" b="1">
                <a:latin typeface="Carlito"/>
                <a:cs typeface="Carlito"/>
              </a:rPr>
              <a:t>Estratégica:</a:t>
            </a:r>
          </a:p>
          <a:p>
            <a:pPr marL="357505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5"/>
              <a:t>Los moldes esenciales </a:t>
            </a:r>
            <a:r>
              <a:rPr dirty="0" spc="-10"/>
              <a:t>serán ubicados </a:t>
            </a:r>
            <a:r>
              <a:rPr dirty="0"/>
              <a:t>en </a:t>
            </a:r>
            <a:r>
              <a:rPr dirty="0" spc="-10"/>
              <a:t>zonas </a:t>
            </a:r>
            <a:r>
              <a:rPr dirty="0" spc="-5"/>
              <a:t>de fácil acceso </a:t>
            </a:r>
            <a:r>
              <a:rPr dirty="0"/>
              <a:t>y </a:t>
            </a:r>
            <a:r>
              <a:rPr dirty="0" spc="-10"/>
              <a:t>cercanas </a:t>
            </a:r>
            <a:r>
              <a:rPr dirty="0"/>
              <a:t>a las </a:t>
            </a:r>
            <a:r>
              <a:rPr dirty="0" spc="-5"/>
              <a:t>áreas de </a:t>
            </a:r>
            <a:r>
              <a:rPr dirty="0" spc="-10"/>
              <a:t>producción </a:t>
            </a:r>
            <a:r>
              <a:rPr dirty="0" spc="-5"/>
              <a:t>donde </a:t>
            </a:r>
            <a:r>
              <a:rPr dirty="0"/>
              <a:t>se </a:t>
            </a:r>
            <a:r>
              <a:rPr dirty="0" spc="-10"/>
              <a:t>requieren con mayor</a:t>
            </a:r>
            <a:r>
              <a:rPr dirty="0" spc="195"/>
              <a:t> </a:t>
            </a:r>
            <a:r>
              <a:rPr dirty="0" spc="-5"/>
              <a:t>frecuencia.</a:t>
            </a:r>
          </a:p>
          <a:p>
            <a:pPr marL="357505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10"/>
              <a:t>Definiremos </a:t>
            </a:r>
            <a:r>
              <a:rPr dirty="0" spc="-5"/>
              <a:t>un esquema de clasificación </a:t>
            </a:r>
            <a:r>
              <a:rPr dirty="0"/>
              <a:t>y </a:t>
            </a:r>
            <a:r>
              <a:rPr dirty="0" spc="-10"/>
              <a:t>etiquetado para </a:t>
            </a:r>
            <a:r>
              <a:rPr dirty="0" spc="-5"/>
              <a:t>facilitar </a:t>
            </a:r>
            <a:r>
              <a:rPr dirty="0"/>
              <a:t>la </a:t>
            </a:r>
            <a:r>
              <a:rPr dirty="0" spc="-5"/>
              <a:t>identificación </a:t>
            </a:r>
            <a:r>
              <a:rPr dirty="0"/>
              <a:t>y </a:t>
            </a:r>
            <a:r>
              <a:rPr dirty="0" spc="-10"/>
              <a:t>recuperación </a:t>
            </a:r>
            <a:r>
              <a:rPr dirty="0" spc="-5"/>
              <a:t>rápida de cada molde </a:t>
            </a:r>
            <a:r>
              <a:rPr dirty="0"/>
              <a:t>en su </a:t>
            </a:r>
            <a:r>
              <a:rPr dirty="0" spc="-10"/>
              <a:t>nueva</a:t>
            </a:r>
            <a:r>
              <a:rPr dirty="0" spc="240"/>
              <a:t> </a:t>
            </a:r>
            <a:r>
              <a:rPr dirty="0" spc="-5"/>
              <a:t>ubicación.</a:t>
            </a:r>
          </a:p>
          <a:p>
            <a:pPr marL="128905">
              <a:lnSpc>
                <a:spcPct val="100000"/>
              </a:lnSpc>
              <a:spcBef>
                <a:spcPts val="840"/>
              </a:spcBef>
            </a:pPr>
            <a:r>
              <a:rPr dirty="0" spc="-5" b="1">
                <a:latin typeface="Carlito"/>
                <a:cs typeface="Carlito"/>
              </a:rPr>
              <a:t>Beneficios </a:t>
            </a:r>
            <a:r>
              <a:rPr dirty="0" b="1">
                <a:latin typeface="Carlito"/>
                <a:cs typeface="Carlito"/>
              </a:rPr>
              <a:t>de la Optimización de</a:t>
            </a:r>
            <a:r>
              <a:rPr dirty="0" spc="-120" b="1">
                <a:latin typeface="Carlito"/>
                <a:cs typeface="Carlito"/>
              </a:rPr>
              <a:t> </a:t>
            </a:r>
            <a:r>
              <a:rPr dirty="0" spc="-5" b="1">
                <a:latin typeface="Carlito"/>
                <a:cs typeface="Carlito"/>
              </a:rPr>
              <a:t>Ubicación:</a:t>
            </a:r>
          </a:p>
          <a:p>
            <a:pPr marL="357505" marR="15240" indent="-228600">
              <a:lnSpc>
                <a:spcPts val="1510"/>
              </a:lnSpc>
              <a:spcBef>
                <a:spcPts val="1019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5"/>
              <a:t>Reducción de Tiempos de Búsqueda: </a:t>
            </a:r>
            <a:r>
              <a:rPr dirty="0"/>
              <a:t>Al </a:t>
            </a:r>
            <a:r>
              <a:rPr dirty="0" spc="-5"/>
              <a:t>tener </a:t>
            </a:r>
            <a:r>
              <a:rPr dirty="0"/>
              <a:t>los </a:t>
            </a:r>
            <a:r>
              <a:rPr dirty="0" spc="-5"/>
              <a:t>moldes esenciales </a:t>
            </a:r>
            <a:r>
              <a:rPr dirty="0"/>
              <a:t>en </a:t>
            </a:r>
            <a:r>
              <a:rPr dirty="0" spc="-5"/>
              <a:t>sitios </a:t>
            </a:r>
            <a:r>
              <a:rPr dirty="0" spc="-10"/>
              <a:t>estratégicos, </a:t>
            </a:r>
            <a:r>
              <a:rPr dirty="0"/>
              <a:t>el </a:t>
            </a:r>
            <a:r>
              <a:rPr dirty="0" spc="-5"/>
              <a:t>equipo de </a:t>
            </a:r>
            <a:r>
              <a:rPr dirty="0" spc="-10"/>
              <a:t>producción podrá </a:t>
            </a:r>
            <a:r>
              <a:rPr dirty="0" spc="-5"/>
              <a:t>acceder </a:t>
            </a:r>
            <a:r>
              <a:rPr dirty="0"/>
              <a:t>a ellos </a:t>
            </a:r>
            <a:r>
              <a:rPr dirty="0" spc="-5"/>
              <a:t>de manera más  rápida, disminuyendo </a:t>
            </a:r>
            <a:r>
              <a:rPr dirty="0"/>
              <a:t>los </a:t>
            </a:r>
            <a:r>
              <a:rPr dirty="0" spc="-5"/>
              <a:t>tiempos de búsqueda </a:t>
            </a:r>
            <a:r>
              <a:rPr dirty="0"/>
              <a:t>y </a:t>
            </a:r>
            <a:r>
              <a:rPr dirty="0" spc="-5"/>
              <a:t>mejorando </a:t>
            </a:r>
            <a:r>
              <a:rPr dirty="0"/>
              <a:t>la </a:t>
            </a:r>
            <a:r>
              <a:rPr dirty="0" spc="-5"/>
              <a:t>eficiencia </a:t>
            </a:r>
            <a:r>
              <a:rPr dirty="0"/>
              <a:t>en el</a:t>
            </a:r>
            <a:r>
              <a:rPr dirty="0" spc="45"/>
              <a:t> </a:t>
            </a:r>
            <a:r>
              <a:rPr dirty="0" spc="-10"/>
              <a:t>proceso.</a:t>
            </a:r>
          </a:p>
          <a:p>
            <a:pPr marL="357505" marR="5080" indent="-228600">
              <a:lnSpc>
                <a:spcPts val="1510"/>
              </a:lnSpc>
              <a:spcBef>
                <a:spcPts val="100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10"/>
              <a:t>Mayor </a:t>
            </a:r>
            <a:r>
              <a:rPr dirty="0" spc="-5"/>
              <a:t>Productividad: </a:t>
            </a:r>
            <a:r>
              <a:rPr dirty="0"/>
              <a:t>Al </a:t>
            </a:r>
            <a:r>
              <a:rPr dirty="0" spc="-10"/>
              <a:t>contar con </a:t>
            </a:r>
            <a:r>
              <a:rPr dirty="0" spc="-5"/>
              <a:t>moldes esenciales </a:t>
            </a:r>
            <a:r>
              <a:rPr dirty="0"/>
              <a:t>disponibles </a:t>
            </a:r>
            <a:r>
              <a:rPr dirty="0" spc="-5"/>
              <a:t>de </a:t>
            </a:r>
            <a:r>
              <a:rPr dirty="0" spc="-10"/>
              <a:t>manera </a:t>
            </a:r>
            <a:r>
              <a:rPr dirty="0" spc="-5"/>
              <a:t>inmediata, se agilizará </a:t>
            </a:r>
            <a:r>
              <a:rPr dirty="0"/>
              <a:t>la </a:t>
            </a:r>
            <a:r>
              <a:rPr dirty="0" spc="-10"/>
              <a:t>producción, </a:t>
            </a:r>
            <a:r>
              <a:rPr dirty="0"/>
              <a:t>lo </a:t>
            </a:r>
            <a:r>
              <a:rPr dirty="0" spc="-5"/>
              <a:t>que </a:t>
            </a:r>
            <a:r>
              <a:rPr dirty="0" spc="-10"/>
              <a:t>repercutirá </a:t>
            </a:r>
            <a:r>
              <a:rPr dirty="0"/>
              <a:t>en </a:t>
            </a:r>
            <a:r>
              <a:rPr dirty="0" spc="-5"/>
              <a:t>un </a:t>
            </a:r>
            <a:r>
              <a:rPr dirty="0" spc="-10"/>
              <a:t>aumento </a:t>
            </a:r>
            <a:r>
              <a:rPr dirty="0" spc="-5"/>
              <a:t>de  </a:t>
            </a:r>
            <a:r>
              <a:rPr dirty="0"/>
              <a:t>la </a:t>
            </a:r>
            <a:r>
              <a:rPr dirty="0" spc="-5"/>
              <a:t>productividad </a:t>
            </a:r>
            <a:r>
              <a:rPr dirty="0"/>
              <a:t>global </a:t>
            </a:r>
            <a:r>
              <a:rPr dirty="0" spc="-5"/>
              <a:t>del</a:t>
            </a:r>
            <a:r>
              <a:rPr dirty="0" spc="20"/>
              <a:t> </a:t>
            </a:r>
            <a:r>
              <a:rPr dirty="0" spc="-5"/>
              <a:t>área.</a:t>
            </a:r>
          </a:p>
          <a:p>
            <a:pPr marL="357505" indent="-228600">
              <a:lnSpc>
                <a:spcPts val="1595"/>
              </a:lnSpc>
              <a:spcBef>
                <a:spcPts val="819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pc="-10"/>
              <a:t>Orden </a:t>
            </a:r>
            <a:r>
              <a:rPr dirty="0"/>
              <a:t>y </a:t>
            </a:r>
            <a:r>
              <a:rPr dirty="0" spc="-10"/>
              <a:t>Organización: </a:t>
            </a:r>
            <a:r>
              <a:rPr dirty="0"/>
              <a:t>La </a:t>
            </a:r>
            <a:r>
              <a:rPr dirty="0" spc="-10"/>
              <a:t>nueva </a:t>
            </a:r>
            <a:r>
              <a:rPr dirty="0" spc="-5"/>
              <a:t>ubicación </a:t>
            </a:r>
            <a:r>
              <a:rPr dirty="0" spc="-10"/>
              <a:t>estratégica </a:t>
            </a:r>
            <a:r>
              <a:rPr dirty="0" spc="-5"/>
              <a:t>de </a:t>
            </a:r>
            <a:r>
              <a:rPr dirty="0"/>
              <a:t>los </a:t>
            </a:r>
            <a:r>
              <a:rPr dirty="0" spc="-5"/>
              <a:t>moldes esenciales </a:t>
            </a:r>
            <a:r>
              <a:rPr dirty="0" spc="-10"/>
              <a:t>mejorará </a:t>
            </a:r>
            <a:r>
              <a:rPr dirty="0"/>
              <a:t>la </a:t>
            </a:r>
            <a:r>
              <a:rPr dirty="0" spc="-10"/>
              <a:t>organización </a:t>
            </a:r>
            <a:r>
              <a:rPr dirty="0" spc="-5"/>
              <a:t>del área de almacenamiento, evitando</a:t>
            </a:r>
            <a:r>
              <a:rPr dirty="0" spc="229"/>
              <a:t> </a:t>
            </a:r>
            <a:r>
              <a:rPr dirty="0"/>
              <a:t>la</a:t>
            </a:r>
          </a:p>
          <a:p>
            <a:pPr marL="357505">
              <a:lnSpc>
                <a:spcPts val="1595"/>
              </a:lnSpc>
            </a:pPr>
            <a:r>
              <a:rPr dirty="0" spc="-5"/>
              <a:t>acumulación innecesaria de </a:t>
            </a:r>
            <a:r>
              <a:rPr dirty="0"/>
              <a:t>moldes y </a:t>
            </a:r>
            <a:r>
              <a:rPr dirty="0" spc="-5"/>
              <a:t>facilitando el </a:t>
            </a:r>
            <a:r>
              <a:rPr dirty="0" spc="-10"/>
              <a:t>mantenimiento </a:t>
            </a:r>
            <a:r>
              <a:rPr dirty="0" spc="-5"/>
              <a:t>del</a:t>
            </a:r>
            <a:r>
              <a:rPr dirty="0" spc="70"/>
              <a:t> </a:t>
            </a:r>
            <a:r>
              <a:rPr dirty="0" spc="-10"/>
              <a:t>orden.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2023-08-11T02:09:57Z</dcterms:created>
  <dcterms:modified xsi:type="dcterms:W3CDTF">2023-08-11T02:09:57Z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2023-08-11T00:00:00Z</vt:filetime>
  </property>
</Properties>
</file>